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76" r:id="rId3"/>
  </p:sldMasterIdLst>
  <p:notesMasterIdLst>
    <p:notesMasterId r:id="rId22"/>
  </p:notesMasterIdLst>
  <p:sldIdLst>
    <p:sldId id="256" r:id="rId4"/>
    <p:sldId id="279" r:id="rId5"/>
    <p:sldId id="322" r:id="rId6"/>
    <p:sldId id="283" r:id="rId7"/>
    <p:sldId id="284" r:id="rId8"/>
    <p:sldId id="312" r:id="rId9"/>
    <p:sldId id="288" r:id="rId10"/>
    <p:sldId id="345" r:id="rId11"/>
    <p:sldId id="350" r:id="rId12"/>
    <p:sldId id="349" r:id="rId13"/>
    <p:sldId id="302" r:id="rId14"/>
    <p:sldId id="301" r:id="rId15"/>
    <p:sldId id="303" r:id="rId16"/>
    <p:sldId id="304" r:id="rId17"/>
    <p:sldId id="305" r:id="rId18"/>
    <p:sldId id="306" r:id="rId19"/>
    <p:sldId id="307" r:id="rId20"/>
    <p:sldId id="33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ris, Cailly" initials="MC" lastIdx="2" clrIdx="0">
    <p:extLst>
      <p:ext uri="{19B8F6BF-5375-455C-9EA6-DF929625EA0E}">
        <p15:presenceInfo xmlns:p15="http://schemas.microsoft.com/office/powerpoint/2012/main" userId="S-1-5-21-1614895754-776561741-682003330-2082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97" autoAdjust="0"/>
    <p:restoredTop sz="88415" autoAdjust="0"/>
  </p:normalViewPr>
  <p:slideViewPr>
    <p:cSldViewPr snapToGrid="0">
      <p:cViewPr varScale="1">
        <p:scale>
          <a:sx n="115" d="100"/>
          <a:sy n="115" d="100"/>
        </p:scale>
        <p:origin x="4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14A2FB-196B-4490-8EDB-9573639FA223}" type="doc">
      <dgm:prSet loTypeId="urn:microsoft.com/office/officeart/2005/8/layout/default#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1B451E7-30A9-4210-BB84-CA8923A44C5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>
              <a:latin typeface="+mj-lt"/>
            </a:rPr>
            <a:t>Create a process for testing your company’s crisis readiness</a:t>
          </a:r>
        </a:p>
      </dgm:t>
    </dgm:pt>
    <dgm:pt modelId="{D04F55FB-FF59-468A-9ED2-9D668170AE96}" type="parTrans" cxnId="{DCB80CFA-8BE9-476A-9DB4-A15CFB615E7F}">
      <dgm:prSet/>
      <dgm:spPr/>
      <dgm:t>
        <a:bodyPr/>
        <a:lstStyle/>
        <a:p>
          <a:endParaRPr lang="en-US" sz="1800"/>
        </a:p>
      </dgm:t>
    </dgm:pt>
    <dgm:pt modelId="{2811F0FC-34BD-4AA4-86EE-B9AD64B972C5}" type="sibTrans" cxnId="{DCB80CFA-8BE9-476A-9DB4-A15CFB615E7F}">
      <dgm:prSet/>
      <dgm:spPr/>
      <dgm:t>
        <a:bodyPr/>
        <a:lstStyle/>
        <a:p>
          <a:endParaRPr lang="en-US" sz="1800"/>
        </a:p>
      </dgm:t>
    </dgm:pt>
    <dgm:pt modelId="{8D221EC4-31ED-4AF0-B776-F6BA34761056}">
      <dgm:prSet phldrT="[Text]" custT="1"/>
      <dgm:spPr>
        <a:solidFill>
          <a:srgbClr val="00B0F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800" dirty="0">
              <a:latin typeface="+mj-lt"/>
            </a:rPr>
            <a:t>When crises emerge, </a:t>
          </a:r>
        </a:p>
        <a:p>
          <a:pPr>
            <a:spcAft>
              <a:spcPct val="35000"/>
            </a:spcAft>
          </a:pPr>
          <a:r>
            <a:rPr lang="en-US" sz="1800" dirty="0">
              <a:latin typeface="+mj-lt"/>
            </a:rPr>
            <a:t>DEFINE the story or </a:t>
          </a:r>
          <a:br>
            <a:rPr lang="en-US" sz="1800" dirty="0">
              <a:latin typeface="+mj-lt"/>
            </a:rPr>
          </a:br>
          <a:r>
            <a:rPr lang="en-US" sz="1800" dirty="0">
              <a:latin typeface="+mj-lt"/>
            </a:rPr>
            <a:t>it WILL DEFINE YOU</a:t>
          </a:r>
        </a:p>
      </dgm:t>
    </dgm:pt>
    <dgm:pt modelId="{B7F53483-72B3-440D-8F1A-D746F32E216F}" type="parTrans" cxnId="{8C20C4B1-974D-43D3-A46F-0D0A4631CB0E}">
      <dgm:prSet/>
      <dgm:spPr/>
      <dgm:t>
        <a:bodyPr/>
        <a:lstStyle/>
        <a:p>
          <a:endParaRPr lang="en-US" sz="1800"/>
        </a:p>
      </dgm:t>
    </dgm:pt>
    <dgm:pt modelId="{27F38FA6-E22B-466B-965F-A8510C56B39C}" type="sibTrans" cxnId="{8C20C4B1-974D-43D3-A46F-0D0A4631CB0E}">
      <dgm:prSet/>
      <dgm:spPr/>
      <dgm:t>
        <a:bodyPr/>
        <a:lstStyle/>
        <a:p>
          <a:endParaRPr lang="en-US" sz="1800"/>
        </a:p>
      </dgm:t>
    </dgm:pt>
    <dgm:pt modelId="{37F80959-6EF0-44C0-9D0E-2DBE07B62B4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>
              <a:latin typeface="+mj-lt"/>
            </a:rPr>
            <a:t>Establish the facts: determine what you know, what you don’t know and a fact-finding process</a:t>
          </a:r>
        </a:p>
      </dgm:t>
    </dgm:pt>
    <dgm:pt modelId="{DCF431B8-FADA-4C0F-A41E-289E92644D7D}" type="parTrans" cxnId="{3287C81F-549F-463A-B7FE-8DC019B677AE}">
      <dgm:prSet/>
      <dgm:spPr/>
      <dgm:t>
        <a:bodyPr/>
        <a:lstStyle/>
        <a:p>
          <a:endParaRPr lang="en-US" sz="1800"/>
        </a:p>
      </dgm:t>
    </dgm:pt>
    <dgm:pt modelId="{E7623CFD-F8EB-4C25-AC16-1AE4D5392FD3}" type="sibTrans" cxnId="{3287C81F-549F-463A-B7FE-8DC019B677AE}">
      <dgm:prSet/>
      <dgm:spPr/>
      <dgm:t>
        <a:bodyPr/>
        <a:lstStyle/>
        <a:p>
          <a:endParaRPr lang="en-US" sz="1800"/>
        </a:p>
      </dgm:t>
    </dgm:pt>
    <dgm:pt modelId="{EA4D3E4D-688E-4731-AB70-A69870CBF540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>
              <a:latin typeface="+mj-lt"/>
            </a:rPr>
            <a:t>Be the most credible </a:t>
          </a:r>
          <a:r>
            <a:rPr lang="en-US" sz="1800" u="sng" dirty="0">
              <a:latin typeface="+mj-lt"/>
            </a:rPr>
            <a:t>public</a:t>
          </a:r>
          <a:r>
            <a:rPr lang="en-US" sz="1800" u="none" dirty="0">
              <a:latin typeface="+mj-lt"/>
            </a:rPr>
            <a:t> source of facts</a:t>
          </a:r>
          <a:endParaRPr lang="en-US" sz="1800" dirty="0">
            <a:latin typeface="+mj-lt"/>
          </a:endParaRPr>
        </a:p>
      </dgm:t>
    </dgm:pt>
    <dgm:pt modelId="{F9B783E1-4E03-4553-8BA5-D51730B01148}" type="parTrans" cxnId="{E37C6C02-EE98-439F-A20A-4AC198B05514}">
      <dgm:prSet/>
      <dgm:spPr/>
      <dgm:t>
        <a:bodyPr/>
        <a:lstStyle/>
        <a:p>
          <a:endParaRPr lang="en-US" sz="1800"/>
        </a:p>
      </dgm:t>
    </dgm:pt>
    <dgm:pt modelId="{D35D7789-C6E8-407C-B3A3-ABA07C352E21}" type="sibTrans" cxnId="{E37C6C02-EE98-439F-A20A-4AC198B05514}">
      <dgm:prSet/>
      <dgm:spPr/>
      <dgm:t>
        <a:bodyPr/>
        <a:lstStyle/>
        <a:p>
          <a:endParaRPr lang="en-US" sz="1800"/>
        </a:p>
      </dgm:t>
    </dgm:pt>
    <dgm:pt modelId="{9F5555C2-608E-46D8-B874-59BE1B4DD24B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>
              <a:latin typeface="+mj-lt"/>
            </a:rPr>
            <a:t>Lead with the positive – what do you support?</a:t>
          </a:r>
        </a:p>
      </dgm:t>
    </dgm:pt>
    <dgm:pt modelId="{3DF8EED4-0C1A-4599-BFEF-21826710911F}" type="parTrans" cxnId="{D49ADAB3-C052-4B7B-82E8-B7C63C0C2A1A}">
      <dgm:prSet/>
      <dgm:spPr/>
      <dgm:t>
        <a:bodyPr/>
        <a:lstStyle/>
        <a:p>
          <a:endParaRPr lang="en-US" sz="1800"/>
        </a:p>
      </dgm:t>
    </dgm:pt>
    <dgm:pt modelId="{AECCBB3B-AED4-424A-9A7B-12BBDF456E8F}" type="sibTrans" cxnId="{D49ADAB3-C052-4B7B-82E8-B7C63C0C2A1A}">
      <dgm:prSet/>
      <dgm:spPr/>
      <dgm:t>
        <a:bodyPr/>
        <a:lstStyle/>
        <a:p>
          <a:endParaRPr lang="en-US" sz="1800"/>
        </a:p>
      </dgm:t>
    </dgm:pt>
    <dgm:pt modelId="{3F5A2811-9B34-435E-9054-435194FD313D}">
      <dgm:prSet custT="1"/>
      <dgm:spPr>
        <a:solidFill>
          <a:srgbClr val="0070C0"/>
        </a:solidFill>
      </dgm:spPr>
      <dgm:t>
        <a:bodyPr/>
        <a:lstStyle/>
        <a:p>
          <a:r>
            <a:rPr lang="en-US" sz="1800" dirty="0">
              <a:latin typeface="+mj-lt"/>
            </a:rPr>
            <a:t>Support key messages with proof points, anecdotes, statistics, stories and third-parties*</a:t>
          </a:r>
        </a:p>
      </dgm:t>
    </dgm:pt>
    <dgm:pt modelId="{73868B1B-B06C-4FB7-916C-2B71B5810C08}" type="parTrans" cxnId="{DD305BE2-AAE4-40CE-8D9A-A4948813117E}">
      <dgm:prSet/>
      <dgm:spPr/>
      <dgm:t>
        <a:bodyPr/>
        <a:lstStyle/>
        <a:p>
          <a:endParaRPr lang="en-US" sz="1800"/>
        </a:p>
      </dgm:t>
    </dgm:pt>
    <dgm:pt modelId="{7AB851D4-C200-4BAF-9384-44C274836125}" type="sibTrans" cxnId="{DD305BE2-AAE4-40CE-8D9A-A4948813117E}">
      <dgm:prSet/>
      <dgm:spPr/>
      <dgm:t>
        <a:bodyPr/>
        <a:lstStyle/>
        <a:p>
          <a:endParaRPr lang="en-US" sz="1800"/>
        </a:p>
      </dgm:t>
    </dgm:pt>
    <dgm:pt modelId="{4E0D9288-6456-4F99-942C-2300AA3B5705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>
              <a:latin typeface="+mj-lt"/>
            </a:rPr>
            <a:t>Understand and embrace cultural differences and expectations</a:t>
          </a:r>
        </a:p>
      </dgm:t>
    </dgm:pt>
    <dgm:pt modelId="{5C45CB74-DDEC-4CA8-8B16-2EBC29551CD4}" type="parTrans" cxnId="{6CB2AC8C-D9D4-4122-8FAE-BB6A78423EA9}">
      <dgm:prSet/>
      <dgm:spPr/>
      <dgm:t>
        <a:bodyPr/>
        <a:lstStyle/>
        <a:p>
          <a:endParaRPr lang="en-US" sz="1800"/>
        </a:p>
      </dgm:t>
    </dgm:pt>
    <dgm:pt modelId="{F6102C2C-3F1B-4DF2-994D-A36D18239C5F}" type="sibTrans" cxnId="{6CB2AC8C-D9D4-4122-8FAE-BB6A78423EA9}">
      <dgm:prSet/>
      <dgm:spPr/>
      <dgm:t>
        <a:bodyPr/>
        <a:lstStyle/>
        <a:p>
          <a:endParaRPr lang="en-US" sz="1800"/>
        </a:p>
      </dgm:t>
    </dgm:pt>
    <dgm:pt modelId="{2BCB667C-66B6-4215-A256-9769B1C9595C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>
              <a:latin typeface="+mj-lt"/>
            </a:rPr>
            <a:t>Take the time to provide background and context</a:t>
          </a:r>
        </a:p>
      </dgm:t>
    </dgm:pt>
    <dgm:pt modelId="{44D980CA-C681-4B5E-A23F-1530D1BD4ABC}" type="parTrans" cxnId="{D29616D0-953B-4DB3-8D7E-3AD31D03DC27}">
      <dgm:prSet/>
      <dgm:spPr/>
      <dgm:t>
        <a:bodyPr/>
        <a:lstStyle/>
        <a:p>
          <a:endParaRPr lang="en-US" sz="1800"/>
        </a:p>
      </dgm:t>
    </dgm:pt>
    <dgm:pt modelId="{2C748CEB-A9BC-4200-9031-06DA84CB4FEE}" type="sibTrans" cxnId="{D29616D0-953B-4DB3-8D7E-3AD31D03DC27}">
      <dgm:prSet/>
      <dgm:spPr/>
      <dgm:t>
        <a:bodyPr/>
        <a:lstStyle/>
        <a:p>
          <a:endParaRPr lang="en-US" sz="1800"/>
        </a:p>
      </dgm:t>
    </dgm:pt>
    <dgm:pt modelId="{3E6571AD-DCF0-45B9-85FB-FDFC92A910EF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 err="1">
              <a:latin typeface="+mj-lt"/>
            </a:rPr>
            <a:t>Recognise</a:t>
          </a:r>
          <a:r>
            <a:rPr lang="en-US" sz="1800" dirty="0">
              <a:latin typeface="+mj-lt"/>
            </a:rPr>
            <a:t> that crises are </a:t>
          </a:r>
          <a:r>
            <a:rPr lang="en-US" sz="1800" i="1" dirty="0">
              <a:latin typeface="+mj-lt"/>
            </a:rPr>
            <a:t>always</a:t>
          </a:r>
          <a:r>
            <a:rPr lang="en-US" sz="1800" i="0" dirty="0">
              <a:latin typeface="+mj-lt"/>
            </a:rPr>
            <a:t> emotionally charged and information is </a:t>
          </a:r>
          <a:r>
            <a:rPr lang="en-US" sz="1800" i="1" dirty="0">
              <a:latin typeface="+mj-lt"/>
            </a:rPr>
            <a:t>never</a:t>
          </a:r>
          <a:r>
            <a:rPr lang="en-US" sz="1800" i="0" dirty="0">
              <a:latin typeface="+mj-lt"/>
            </a:rPr>
            <a:t> perfect - plan for this</a:t>
          </a:r>
          <a:endParaRPr lang="en-US" sz="1800" dirty="0">
            <a:latin typeface="+mj-lt"/>
          </a:endParaRPr>
        </a:p>
      </dgm:t>
    </dgm:pt>
    <dgm:pt modelId="{BB38C621-5557-41BA-975A-1AC4FADCC9F0}" type="parTrans" cxnId="{4CDCDCF0-AC23-404D-9CC1-2318CC518F63}">
      <dgm:prSet/>
      <dgm:spPr/>
      <dgm:t>
        <a:bodyPr/>
        <a:lstStyle/>
        <a:p>
          <a:endParaRPr lang="en-US" sz="1800"/>
        </a:p>
      </dgm:t>
    </dgm:pt>
    <dgm:pt modelId="{CFA85413-D90E-451D-94AC-8A41BAC0C2B7}" type="sibTrans" cxnId="{4CDCDCF0-AC23-404D-9CC1-2318CC518F63}">
      <dgm:prSet/>
      <dgm:spPr/>
      <dgm:t>
        <a:bodyPr/>
        <a:lstStyle/>
        <a:p>
          <a:endParaRPr lang="en-US" sz="1800"/>
        </a:p>
      </dgm:t>
    </dgm:pt>
    <dgm:pt modelId="{EB208CC4-EFC5-4AA5-87AE-0EE0A0E78B4F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>
              <a:latin typeface="+mj-lt"/>
            </a:rPr>
            <a:t>Ensure regulators hear the news from you – NOT the media</a:t>
          </a:r>
        </a:p>
      </dgm:t>
    </dgm:pt>
    <dgm:pt modelId="{EC5280A8-BF51-43EB-BEF2-18FA84D33FC4}" type="parTrans" cxnId="{DA5A8C2F-315D-4415-8341-D0D9D9A7128B}">
      <dgm:prSet/>
      <dgm:spPr/>
      <dgm:t>
        <a:bodyPr/>
        <a:lstStyle/>
        <a:p>
          <a:endParaRPr lang="en-US" sz="1800"/>
        </a:p>
      </dgm:t>
    </dgm:pt>
    <dgm:pt modelId="{23AA945F-AF79-45AD-86CD-5DD0E1E76302}" type="sibTrans" cxnId="{DA5A8C2F-315D-4415-8341-D0D9D9A7128B}">
      <dgm:prSet/>
      <dgm:spPr/>
      <dgm:t>
        <a:bodyPr/>
        <a:lstStyle/>
        <a:p>
          <a:endParaRPr lang="en-US" sz="1800"/>
        </a:p>
      </dgm:t>
    </dgm:pt>
    <dgm:pt modelId="{C47927E0-C86B-498F-A22C-4E23417947E4}" type="pres">
      <dgm:prSet presAssocID="{1814A2FB-196B-4490-8EDB-9573639FA223}" presName="diagram" presStyleCnt="0">
        <dgm:presLayoutVars>
          <dgm:dir/>
          <dgm:resizeHandles val="exact"/>
        </dgm:presLayoutVars>
      </dgm:prSet>
      <dgm:spPr/>
    </dgm:pt>
    <dgm:pt modelId="{1B483CE8-5BAC-4DD2-B228-DD3CC3AA255B}" type="pres">
      <dgm:prSet presAssocID="{E1B451E7-30A9-4210-BB84-CA8923A44C59}" presName="node" presStyleLbl="node1" presStyleIdx="0" presStyleCnt="10" custLinFactNeighborX="-56591" custLinFactNeighborY="-21818">
        <dgm:presLayoutVars>
          <dgm:bulletEnabled val="1"/>
        </dgm:presLayoutVars>
      </dgm:prSet>
      <dgm:spPr/>
    </dgm:pt>
    <dgm:pt modelId="{11019342-C608-40E0-B9C4-3FF510AA81B4}" type="pres">
      <dgm:prSet presAssocID="{2811F0FC-34BD-4AA4-86EE-B9AD64B972C5}" presName="sibTrans" presStyleCnt="0"/>
      <dgm:spPr/>
    </dgm:pt>
    <dgm:pt modelId="{97972589-8ACA-440E-ABAC-20FBF2446DDE}" type="pres">
      <dgm:prSet presAssocID="{8D221EC4-31ED-4AF0-B776-F6BA34761056}" presName="node" presStyleLbl="node1" presStyleIdx="1" presStyleCnt="10">
        <dgm:presLayoutVars>
          <dgm:bulletEnabled val="1"/>
        </dgm:presLayoutVars>
      </dgm:prSet>
      <dgm:spPr/>
    </dgm:pt>
    <dgm:pt modelId="{A97BA11A-9560-4854-BC24-FD118747A195}" type="pres">
      <dgm:prSet presAssocID="{27F38FA6-E22B-466B-965F-A8510C56B39C}" presName="sibTrans" presStyleCnt="0"/>
      <dgm:spPr/>
    </dgm:pt>
    <dgm:pt modelId="{FE6D0AFB-4FE8-4C8E-A059-60553194C50F}" type="pres">
      <dgm:prSet presAssocID="{37F80959-6EF0-44C0-9D0E-2DBE07B62B43}" presName="node" presStyleLbl="node1" presStyleIdx="2" presStyleCnt="10">
        <dgm:presLayoutVars>
          <dgm:bulletEnabled val="1"/>
        </dgm:presLayoutVars>
      </dgm:prSet>
      <dgm:spPr/>
    </dgm:pt>
    <dgm:pt modelId="{31AAB68E-7490-4478-9E6B-EEC542A64D9D}" type="pres">
      <dgm:prSet presAssocID="{E7623CFD-F8EB-4C25-AC16-1AE4D5392FD3}" presName="sibTrans" presStyleCnt="0"/>
      <dgm:spPr/>
    </dgm:pt>
    <dgm:pt modelId="{F13AC02E-374D-4E28-869C-6FC02A1452F1}" type="pres">
      <dgm:prSet presAssocID="{EA4D3E4D-688E-4731-AB70-A69870CBF540}" presName="node" presStyleLbl="node1" presStyleIdx="3" presStyleCnt="10">
        <dgm:presLayoutVars>
          <dgm:bulletEnabled val="1"/>
        </dgm:presLayoutVars>
      </dgm:prSet>
      <dgm:spPr/>
    </dgm:pt>
    <dgm:pt modelId="{F3673B5D-5000-4C36-80B4-DE807BA62967}" type="pres">
      <dgm:prSet presAssocID="{D35D7789-C6E8-407C-B3A3-ABA07C352E21}" presName="sibTrans" presStyleCnt="0"/>
      <dgm:spPr/>
    </dgm:pt>
    <dgm:pt modelId="{D936BE77-F707-41E3-8120-91252B0739FD}" type="pres">
      <dgm:prSet presAssocID="{9F5555C2-608E-46D8-B874-59BE1B4DD24B}" presName="node" presStyleLbl="node1" presStyleIdx="4" presStyleCnt="10" custLinFactNeighborX="-4447" custLinFactNeighborY="-1235">
        <dgm:presLayoutVars>
          <dgm:bulletEnabled val="1"/>
        </dgm:presLayoutVars>
      </dgm:prSet>
      <dgm:spPr/>
    </dgm:pt>
    <dgm:pt modelId="{EE7DBC91-F8A0-42BC-95B5-D72BCE8215EE}" type="pres">
      <dgm:prSet presAssocID="{AECCBB3B-AED4-424A-9A7B-12BBDF456E8F}" presName="sibTrans" presStyleCnt="0"/>
      <dgm:spPr/>
    </dgm:pt>
    <dgm:pt modelId="{984A58E1-65CC-4140-A520-FA0888A80A60}" type="pres">
      <dgm:prSet presAssocID="{3F5A2811-9B34-435E-9054-435194FD313D}" presName="node" presStyleLbl="node1" presStyleIdx="5" presStyleCnt="10">
        <dgm:presLayoutVars>
          <dgm:bulletEnabled val="1"/>
        </dgm:presLayoutVars>
      </dgm:prSet>
      <dgm:spPr/>
    </dgm:pt>
    <dgm:pt modelId="{C803297C-A7E8-47AB-8A2F-8DBF3585F913}" type="pres">
      <dgm:prSet presAssocID="{7AB851D4-C200-4BAF-9384-44C274836125}" presName="sibTrans" presStyleCnt="0"/>
      <dgm:spPr/>
    </dgm:pt>
    <dgm:pt modelId="{8CF43087-25F8-40DF-9AED-DCE18E2E9223}" type="pres">
      <dgm:prSet presAssocID="{4E0D9288-6456-4F99-942C-2300AA3B5705}" presName="node" presStyleLbl="node1" presStyleIdx="6" presStyleCnt="10">
        <dgm:presLayoutVars>
          <dgm:bulletEnabled val="1"/>
        </dgm:presLayoutVars>
      </dgm:prSet>
      <dgm:spPr/>
    </dgm:pt>
    <dgm:pt modelId="{D346DE62-75F2-4775-9A51-702A04CAC0FC}" type="pres">
      <dgm:prSet presAssocID="{F6102C2C-3F1B-4DF2-994D-A36D18239C5F}" presName="sibTrans" presStyleCnt="0"/>
      <dgm:spPr/>
    </dgm:pt>
    <dgm:pt modelId="{B9B7445D-2274-4C8F-AA3A-6BB21902CC6F}" type="pres">
      <dgm:prSet presAssocID="{2BCB667C-66B6-4215-A256-9769B1C9595C}" presName="node" presStyleLbl="node1" presStyleIdx="7" presStyleCnt="10">
        <dgm:presLayoutVars>
          <dgm:bulletEnabled val="1"/>
        </dgm:presLayoutVars>
      </dgm:prSet>
      <dgm:spPr/>
    </dgm:pt>
    <dgm:pt modelId="{4E32F5A8-38F4-4108-9AA1-82CBD852E578}" type="pres">
      <dgm:prSet presAssocID="{2C748CEB-A9BC-4200-9031-06DA84CB4FEE}" presName="sibTrans" presStyleCnt="0"/>
      <dgm:spPr/>
    </dgm:pt>
    <dgm:pt modelId="{A19DD25F-31B6-4490-8A44-2CFEFEAA65C8}" type="pres">
      <dgm:prSet presAssocID="{3E6571AD-DCF0-45B9-85FB-FDFC92A910EF}" presName="node" presStyleLbl="node1" presStyleIdx="8" presStyleCnt="10">
        <dgm:presLayoutVars>
          <dgm:bulletEnabled val="1"/>
        </dgm:presLayoutVars>
      </dgm:prSet>
      <dgm:spPr/>
    </dgm:pt>
    <dgm:pt modelId="{350A66C2-193D-4088-9492-05473C64ECC2}" type="pres">
      <dgm:prSet presAssocID="{CFA85413-D90E-451D-94AC-8A41BAC0C2B7}" presName="sibTrans" presStyleCnt="0"/>
      <dgm:spPr/>
    </dgm:pt>
    <dgm:pt modelId="{A9D4D8A0-4EEF-4AE4-8D37-CD86178ED7AF}" type="pres">
      <dgm:prSet presAssocID="{EB208CC4-EFC5-4AA5-87AE-0EE0A0E78B4F}" presName="node" presStyleLbl="node1" presStyleIdx="9" presStyleCnt="10">
        <dgm:presLayoutVars>
          <dgm:bulletEnabled val="1"/>
        </dgm:presLayoutVars>
      </dgm:prSet>
      <dgm:spPr/>
    </dgm:pt>
  </dgm:ptLst>
  <dgm:cxnLst>
    <dgm:cxn modelId="{E37C6C02-EE98-439F-A20A-4AC198B05514}" srcId="{1814A2FB-196B-4490-8EDB-9573639FA223}" destId="{EA4D3E4D-688E-4731-AB70-A69870CBF540}" srcOrd="3" destOrd="0" parTransId="{F9B783E1-4E03-4553-8BA5-D51730B01148}" sibTransId="{D35D7789-C6E8-407C-B3A3-ABA07C352E21}"/>
    <dgm:cxn modelId="{BC9A740A-153E-4CE3-BAE4-38F0E7DDFF08}" type="presOf" srcId="{3E6571AD-DCF0-45B9-85FB-FDFC92A910EF}" destId="{A19DD25F-31B6-4490-8A44-2CFEFEAA65C8}" srcOrd="0" destOrd="0" presId="urn:microsoft.com/office/officeart/2005/8/layout/default#1"/>
    <dgm:cxn modelId="{36A5C915-D97D-4243-A2CA-4C73E0E3800D}" type="presOf" srcId="{4E0D9288-6456-4F99-942C-2300AA3B5705}" destId="{8CF43087-25F8-40DF-9AED-DCE18E2E9223}" srcOrd="0" destOrd="0" presId="urn:microsoft.com/office/officeart/2005/8/layout/default#1"/>
    <dgm:cxn modelId="{7E48F519-E486-4DD2-85FE-7488AD3D61AA}" type="presOf" srcId="{2BCB667C-66B6-4215-A256-9769B1C9595C}" destId="{B9B7445D-2274-4C8F-AA3A-6BB21902CC6F}" srcOrd="0" destOrd="0" presId="urn:microsoft.com/office/officeart/2005/8/layout/default#1"/>
    <dgm:cxn modelId="{3287C81F-549F-463A-B7FE-8DC019B677AE}" srcId="{1814A2FB-196B-4490-8EDB-9573639FA223}" destId="{37F80959-6EF0-44C0-9D0E-2DBE07B62B43}" srcOrd="2" destOrd="0" parTransId="{DCF431B8-FADA-4C0F-A41E-289E92644D7D}" sibTransId="{E7623CFD-F8EB-4C25-AC16-1AE4D5392FD3}"/>
    <dgm:cxn modelId="{6DBC0A2D-6CE2-457E-BB91-03B866F5E610}" type="presOf" srcId="{EB208CC4-EFC5-4AA5-87AE-0EE0A0E78B4F}" destId="{A9D4D8A0-4EEF-4AE4-8D37-CD86178ED7AF}" srcOrd="0" destOrd="0" presId="urn:microsoft.com/office/officeart/2005/8/layout/default#1"/>
    <dgm:cxn modelId="{DA5A8C2F-315D-4415-8341-D0D9D9A7128B}" srcId="{1814A2FB-196B-4490-8EDB-9573639FA223}" destId="{EB208CC4-EFC5-4AA5-87AE-0EE0A0E78B4F}" srcOrd="9" destOrd="0" parTransId="{EC5280A8-BF51-43EB-BEF2-18FA84D33FC4}" sibTransId="{23AA945F-AF79-45AD-86CD-5DD0E1E76302}"/>
    <dgm:cxn modelId="{6CB2AC8C-D9D4-4122-8FAE-BB6A78423EA9}" srcId="{1814A2FB-196B-4490-8EDB-9573639FA223}" destId="{4E0D9288-6456-4F99-942C-2300AA3B5705}" srcOrd="6" destOrd="0" parTransId="{5C45CB74-DDEC-4CA8-8B16-2EBC29551CD4}" sibTransId="{F6102C2C-3F1B-4DF2-994D-A36D18239C5F}"/>
    <dgm:cxn modelId="{43880CA3-3D11-4B89-8F98-FD4AB94B4CF6}" type="presOf" srcId="{9F5555C2-608E-46D8-B874-59BE1B4DD24B}" destId="{D936BE77-F707-41E3-8120-91252B0739FD}" srcOrd="0" destOrd="0" presId="urn:microsoft.com/office/officeart/2005/8/layout/default#1"/>
    <dgm:cxn modelId="{9E5FA0A4-C5E8-4BE6-8CD3-EB8B889FF327}" type="presOf" srcId="{8D221EC4-31ED-4AF0-B776-F6BA34761056}" destId="{97972589-8ACA-440E-ABAC-20FBF2446DDE}" srcOrd="0" destOrd="0" presId="urn:microsoft.com/office/officeart/2005/8/layout/default#1"/>
    <dgm:cxn modelId="{B60EDBAF-FAB7-450E-ACB3-A1F0115EC172}" type="presOf" srcId="{1814A2FB-196B-4490-8EDB-9573639FA223}" destId="{C47927E0-C86B-498F-A22C-4E23417947E4}" srcOrd="0" destOrd="0" presId="urn:microsoft.com/office/officeart/2005/8/layout/default#1"/>
    <dgm:cxn modelId="{8C20C4B1-974D-43D3-A46F-0D0A4631CB0E}" srcId="{1814A2FB-196B-4490-8EDB-9573639FA223}" destId="{8D221EC4-31ED-4AF0-B776-F6BA34761056}" srcOrd="1" destOrd="0" parTransId="{B7F53483-72B3-440D-8F1A-D746F32E216F}" sibTransId="{27F38FA6-E22B-466B-965F-A8510C56B39C}"/>
    <dgm:cxn modelId="{D49ADAB3-C052-4B7B-82E8-B7C63C0C2A1A}" srcId="{1814A2FB-196B-4490-8EDB-9573639FA223}" destId="{9F5555C2-608E-46D8-B874-59BE1B4DD24B}" srcOrd="4" destOrd="0" parTransId="{3DF8EED4-0C1A-4599-BFEF-21826710911F}" sibTransId="{AECCBB3B-AED4-424A-9A7B-12BBDF456E8F}"/>
    <dgm:cxn modelId="{D29616D0-953B-4DB3-8D7E-3AD31D03DC27}" srcId="{1814A2FB-196B-4490-8EDB-9573639FA223}" destId="{2BCB667C-66B6-4215-A256-9769B1C9595C}" srcOrd="7" destOrd="0" parTransId="{44D980CA-C681-4B5E-A23F-1530D1BD4ABC}" sibTransId="{2C748CEB-A9BC-4200-9031-06DA84CB4FEE}"/>
    <dgm:cxn modelId="{5BEA38DB-5AA2-4F2B-8D01-F82CBE2426D6}" type="presOf" srcId="{EA4D3E4D-688E-4731-AB70-A69870CBF540}" destId="{F13AC02E-374D-4E28-869C-6FC02A1452F1}" srcOrd="0" destOrd="0" presId="urn:microsoft.com/office/officeart/2005/8/layout/default#1"/>
    <dgm:cxn modelId="{DD305BE2-AAE4-40CE-8D9A-A4948813117E}" srcId="{1814A2FB-196B-4490-8EDB-9573639FA223}" destId="{3F5A2811-9B34-435E-9054-435194FD313D}" srcOrd="5" destOrd="0" parTransId="{73868B1B-B06C-4FB7-916C-2B71B5810C08}" sibTransId="{7AB851D4-C200-4BAF-9384-44C274836125}"/>
    <dgm:cxn modelId="{3A3846E6-90FD-40D4-8848-E710E505A133}" type="presOf" srcId="{E1B451E7-30A9-4210-BB84-CA8923A44C59}" destId="{1B483CE8-5BAC-4DD2-B228-DD3CC3AA255B}" srcOrd="0" destOrd="0" presId="urn:microsoft.com/office/officeart/2005/8/layout/default#1"/>
    <dgm:cxn modelId="{0EFB35E8-8072-463E-9B3F-F20CA43E6253}" type="presOf" srcId="{3F5A2811-9B34-435E-9054-435194FD313D}" destId="{984A58E1-65CC-4140-A520-FA0888A80A60}" srcOrd="0" destOrd="0" presId="urn:microsoft.com/office/officeart/2005/8/layout/default#1"/>
    <dgm:cxn modelId="{4CDCDCF0-AC23-404D-9CC1-2318CC518F63}" srcId="{1814A2FB-196B-4490-8EDB-9573639FA223}" destId="{3E6571AD-DCF0-45B9-85FB-FDFC92A910EF}" srcOrd="8" destOrd="0" parTransId="{BB38C621-5557-41BA-975A-1AC4FADCC9F0}" sibTransId="{CFA85413-D90E-451D-94AC-8A41BAC0C2B7}"/>
    <dgm:cxn modelId="{E94B76F8-E9AC-4F30-AAE4-9F4D09415425}" type="presOf" srcId="{37F80959-6EF0-44C0-9D0E-2DBE07B62B43}" destId="{FE6D0AFB-4FE8-4C8E-A059-60553194C50F}" srcOrd="0" destOrd="0" presId="urn:microsoft.com/office/officeart/2005/8/layout/default#1"/>
    <dgm:cxn modelId="{DCB80CFA-8BE9-476A-9DB4-A15CFB615E7F}" srcId="{1814A2FB-196B-4490-8EDB-9573639FA223}" destId="{E1B451E7-30A9-4210-BB84-CA8923A44C59}" srcOrd="0" destOrd="0" parTransId="{D04F55FB-FF59-468A-9ED2-9D668170AE96}" sibTransId="{2811F0FC-34BD-4AA4-86EE-B9AD64B972C5}"/>
    <dgm:cxn modelId="{FEAEBD4C-DC2E-4871-83EF-FE400949D527}" type="presParOf" srcId="{C47927E0-C86B-498F-A22C-4E23417947E4}" destId="{1B483CE8-5BAC-4DD2-B228-DD3CC3AA255B}" srcOrd="0" destOrd="0" presId="urn:microsoft.com/office/officeart/2005/8/layout/default#1"/>
    <dgm:cxn modelId="{B75A978E-5729-4F80-8B02-A4BBE6DE9FF8}" type="presParOf" srcId="{C47927E0-C86B-498F-A22C-4E23417947E4}" destId="{11019342-C608-40E0-B9C4-3FF510AA81B4}" srcOrd="1" destOrd="0" presId="urn:microsoft.com/office/officeart/2005/8/layout/default#1"/>
    <dgm:cxn modelId="{7E67845D-E764-4880-B980-90E5B44ABFAC}" type="presParOf" srcId="{C47927E0-C86B-498F-A22C-4E23417947E4}" destId="{97972589-8ACA-440E-ABAC-20FBF2446DDE}" srcOrd="2" destOrd="0" presId="urn:microsoft.com/office/officeart/2005/8/layout/default#1"/>
    <dgm:cxn modelId="{BDE5DBCF-9D51-416F-B8C7-FE163A7979C0}" type="presParOf" srcId="{C47927E0-C86B-498F-A22C-4E23417947E4}" destId="{A97BA11A-9560-4854-BC24-FD118747A195}" srcOrd="3" destOrd="0" presId="urn:microsoft.com/office/officeart/2005/8/layout/default#1"/>
    <dgm:cxn modelId="{83326252-753D-4DA9-96E7-736BBF3861C2}" type="presParOf" srcId="{C47927E0-C86B-498F-A22C-4E23417947E4}" destId="{FE6D0AFB-4FE8-4C8E-A059-60553194C50F}" srcOrd="4" destOrd="0" presId="urn:microsoft.com/office/officeart/2005/8/layout/default#1"/>
    <dgm:cxn modelId="{A0738241-8737-4EE7-914D-039006E4CDAA}" type="presParOf" srcId="{C47927E0-C86B-498F-A22C-4E23417947E4}" destId="{31AAB68E-7490-4478-9E6B-EEC542A64D9D}" srcOrd="5" destOrd="0" presId="urn:microsoft.com/office/officeart/2005/8/layout/default#1"/>
    <dgm:cxn modelId="{85137E4E-7DD3-4FA8-A1F3-F1411521004E}" type="presParOf" srcId="{C47927E0-C86B-498F-A22C-4E23417947E4}" destId="{F13AC02E-374D-4E28-869C-6FC02A1452F1}" srcOrd="6" destOrd="0" presId="urn:microsoft.com/office/officeart/2005/8/layout/default#1"/>
    <dgm:cxn modelId="{614F7655-DCAF-4C62-8F71-A7DA54A9D4EB}" type="presParOf" srcId="{C47927E0-C86B-498F-A22C-4E23417947E4}" destId="{F3673B5D-5000-4C36-80B4-DE807BA62967}" srcOrd="7" destOrd="0" presId="urn:microsoft.com/office/officeart/2005/8/layout/default#1"/>
    <dgm:cxn modelId="{A52DD437-E355-479D-88FB-EC1EE44763CA}" type="presParOf" srcId="{C47927E0-C86B-498F-A22C-4E23417947E4}" destId="{D936BE77-F707-41E3-8120-91252B0739FD}" srcOrd="8" destOrd="0" presId="urn:microsoft.com/office/officeart/2005/8/layout/default#1"/>
    <dgm:cxn modelId="{56FD30D4-B9CF-4932-94F5-F419AA96EE68}" type="presParOf" srcId="{C47927E0-C86B-498F-A22C-4E23417947E4}" destId="{EE7DBC91-F8A0-42BC-95B5-D72BCE8215EE}" srcOrd="9" destOrd="0" presId="urn:microsoft.com/office/officeart/2005/8/layout/default#1"/>
    <dgm:cxn modelId="{058D712E-8ED3-41BA-8007-FE5631E10E83}" type="presParOf" srcId="{C47927E0-C86B-498F-A22C-4E23417947E4}" destId="{984A58E1-65CC-4140-A520-FA0888A80A60}" srcOrd="10" destOrd="0" presId="urn:microsoft.com/office/officeart/2005/8/layout/default#1"/>
    <dgm:cxn modelId="{B73CE0F6-DF24-425A-B662-30C7A4497255}" type="presParOf" srcId="{C47927E0-C86B-498F-A22C-4E23417947E4}" destId="{C803297C-A7E8-47AB-8A2F-8DBF3585F913}" srcOrd="11" destOrd="0" presId="urn:microsoft.com/office/officeart/2005/8/layout/default#1"/>
    <dgm:cxn modelId="{D8B2157D-E3BC-4291-80B0-4F41EB59C26B}" type="presParOf" srcId="{C47927E0-C86B-498F-A22C-4E23417947E4}" destId="{8CF43087-25F8-40DF-9AED-DCE18E2E9223}" srcOrd="12" destOrd="0" presId="urn:microsoft.com/office/officeart/2005/8/layout/default#1"/>
    <dgm:cxn modelId="{7EFC6294-FF9D-4046-A906-54A2B1F5712F}" type="presParOf" srcId="{C47927E0-C86B-498F-A22C-4E23417947E4}" destId="{D346DE62-75F2-4775-9A51-702A04CAC0FC}" srcOrd="13" destOrd="0" presId="urn:microsoft.com/office/officeart/2005/8/layout/default#1"/>
    <dgm:cxn modelId="{977F0AE8-D7EE-4DC0-9819-9678E1E6A1BF}" type="presParOf" srcId="{C47927E0-C86B-498F-A22C-4E23417947E4}" destId="{B9B7445D-2274-4C8F-AA3A-6BB21902CC6F}" srcOrd="14" destOrd="0" presId="urn:microsoft.com/office/officeart/2005/8/layout/default#1"/>
    <dgm:cxn modelId="{3A759A9C-2F9D-4304-BE92-E6944E943E12}" type="presParOf" srcId="{C47927E0-C86B-498F-A22C-4E23417947E4}" destId="{4E32F5A8-38F4-4108-9AA1-82CBD852E578}" srcOrd="15" destOrd="0" presId="urn:microsoft.com/office/officeart/2005/8/layout/default#1"/>
    <dgm:cxn modelId="{54DF97BC-B58B-4474-8131-D6ED30013792}" type="presParOf" srcId="{C47927E0-C86B-498F-A22C-4E23417947E4}" destId="{A19DD25F-31B6-4490-8A44-2CFEFEAA65C8}" srcOrd="16" destOrd="0" presId="urn:microsoft.com/office/officeart/2005/8/layout/default#1"/>
    <dgm:cxn modelId="{995745A9-4575-4181-B56E-B4496CDB957E}" type="presParOf" srcId="{C47927E0-C86B-498F-A22C-4E23417947E4}" destId="{350A66C2-193D-4088-9492-05473C64ECC2}" srcOrd="17" destOrd="0" presId="urn:microsoft.com/office/officeart/2005/8/layout/default#1"/>
    <dgm:cxn modelId="{7E8663A4-90FC-4502-811E-2BC9BE1BF4A2}" type="presParOf" srcId="{C47927E0-C86B-498F-A22C-4E23417947E4}" destId="{A9D4D8A0-4EEF-4AE4-8D37-CD86178ED7AF}" srcOrd="1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83CE8-5BAC-4DD2-B228-DD3CC3AA255B}">
      <dsp:nvSpPr>
        <dsp:cNvPr id="0" name=""/>
        <dsp:cNvSpPr/>
      </dsp:nvSpPr>
      <dsp:spPr>
        <a:xfrm>
          <a:off x="0" y="0"/>
          <a:ext cx="2570531" cy="1542318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Create a process for testing your company’s crisis readiness</a:t>
          </a:r>
        </a:p>
      </dsp:txBody>
      <dsp:txXfrm>
        <a:off x="0" y="0"/>
        <a:ext cx="2570531" cy="1542318"/>
      </dsp:txXfrm>
    </dsp:sp>
    <dsp:sp modelId="{97972589-8ACA-440E-ABAC-20FBF2446DDE}">
      <dsp:nvSpPr>
        <dsp:cNvPr id="0" name=""/>
        <dsp:cNvSpPr/>
      </dsp:nvSpPr>
      <dsp:spPr>
        <a:xfrm>
          <a:off x="2943437" y="2639"/>
          <a:ext cx="2570531" cy="154231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+mj-lt"/>
            </a:rPr>
            <a:t>When crises emerge,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DEFINE the story or </a:t>
          </a:r>
          <a:br>
            <a:rPr lang="en-US" sz="1800" kern="1200" dirty="0">
              <a:latin typeface="+mj-lt"/>
            </a:rPr>
          </a:br>
          <a:r>
            <a:rPr lang="en-US" sz="1800" kern="1200" dirty="0">
              <a:latin typeface="+mj-lt"/>
            </a:rPr>
            <a:t>it WILL DEFINE YOU</a:t>
          </a:r>
        </a:p>
      </dsp:txBody>
      <dsp:txXfrm>
        <a:off x="2943437" y="2639"/>
        <a:ext cx="2570531" cy="1542318"/>
      </dsp:txXfrm>
    </dsp:sp>
    <dsp:sp modelId="{FE6D0AFB-4FE8-4C8E-A059-60553194C50F}">
      <dsp:nvSpPr>
        <dsp:cNvPr id="0" name=""/>
        <dsp:cNvSpPr/>
      </dsp:nvSpPr>
      <dsp:spPr>
        <a:xfrm>
          <a:off x="5771022" y="2639"/>
          <a:ext cx="2570531" cy="1542318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Establish the facts: determine what you know, what you don’t know and a fact-finding process</a:t>
          </a:r>
        </a:p>
      </dsp:txBody>
      <dsp:txXfrm>
        <a:off x="5771022" y="2639"/>
        <a:ext cx="2570531" cy="1542318"/>
      </dsp:txXfrm>
    </dsp:sp>
    <dsp:sp modelId="{F13AC02E-374D-4E28-869C-6FC02A1452F1}">
      <dsp:nvSpPr>
        <dsp:cNvPr id="0" name=""/>
        <dsp:cNvSpPr/>
      </dsp:nvSpPr>
      <dsp:spPr>
        <a:xfrm>
          <a:off x="8598607" y="2639"/>
          <a:ext cx="2570531" cy="154231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Be the most credible </a:t>
          </a:r>
          <a:r>
            <a:rPr lang="en-US" sz="1800" u="sng" kern="1200" dirty="0">
              <a:latin typeface="+mj-lt"/>
            </a:rPr>
            <a:t>public</a:t>
          </a:r>
          <a:r>
            <a:rPr lang="en-US" sz="1800" u="none" kern="1200" dirty="0">
              <a:latin typeface="+mj-lt"/>
            </a:rPr>
            <a:t> source of facts</a:t>
          </a:r>
          <a:endParaRPr lang="en-US" sz="1800" kern="1200" dirty="0">
            <a:latin typeface="+mj-lt"/>
          </a:endParaRPr>
        </a:p>
      </dsp:txBody>
      <dsp:txXfrm>
        <a:off x="8598607" y="2639"/>
        <a:ext cx="2570531" cy="1542318"/>
      </dsp:txXfrm>
    </dsp:sp>
    <dsp:sp modelId="{D936BE77-F707-41E3-8120-91252B0739FD}">
      <dsp:nvSpPr>
        <dsp:cNvPr id="0" name=""/>
        <dsp:cNvSpPr/>
      </dsp:nvSpPr>
      <dsp:spPr>
        <a:xfrm>
          <a:off x="1541" y="1782964"/>
          <a:ext cx="2570531" cy="154231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Lead with the positive – what do you support?</a:t>
          </a:r>
        </a:p>
      </dsp:txBody>
      <dsp:txXfrm>
        <a:off x="1541" y="1782964"/>
        <a:ext cx="2570531" cy="1542318"/>
      </dsp:txXfrm>
    </dsp:sp>
    <dsp:sp modelId="{984A58E1-65CC-4140-A520-FA0888A80A60}">
      <dsp:nvSpPr>
        <dsp:cNvPr id="0" name=""/>
        <dsp:cNvSpPr/>
      </dsp:nvSpPr>
      <dsp:spPr>
        <a:xfrm>
          <a:off x="2943437" y="1802012"/>
          <a:ext cx="2570531" cy="1542318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Support key messages with proof points, anecdotes, statistics, stories and third-parties*</a:t>
          </a:r>
        </a:p>
      </dsp:txBody>
      <dsp:txXfrm>
        <a:off x="2943437" y="1802012"/>
        <a:ext cx="2570531" cy="1542318"/>
      </dsp:txXfrm>
    </dsp:sp>
    <dsp:sp modelId="{8CF43087-25F8-40DF-9AED-DCE18E2E9223}">
      <dsp:nvSpPr>
        <dsp:cNvPr id="0" name=""/>
        <dsp:cNvSpPr/>
      </dsp:nvSpPr>
      <dsp:spPr>
        <a:xfrm>
          <a:off x="5771022" y="1802012"/>
          <a:ext cx="2570531" cy="154231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Understand and embrace cultural differences and expectations</a:t>
          </a:r>
        </a:p>
      </dsp:txBody>
      <dsp:txXfrm>
        <a:off x="5771022" y="1802012"/>
        <a:ext cx="2570531" cy="1542318"/>
      </dsp:txXfrm>
    </dsp:sp>
    <dsp:sp modelId="{B9B7445D-2274-4C8F-AA3A-6BB21902CC6F}">
      <dsp:nvSpPr>
        <dsp:cNvPr id="0" name=""/>
        <dsp:cNvSpPr/>
      </dsp:nvSpPr>
      <dsp:spPr>
        <a:xfrm>
          <a:off x="8598607" y="1802012"/>
          <a:ext cx="2570531" cy="1542318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Take the time to provide background and context</a:t>
          </a:r>
        </a:p>
      </dsp:txBody>
      <dsp:txXfrm>
        <a:off x="8598607" y="1802012"/>
        <a:ext cx="2570531" cy="1542318"/>
      </dsp:txXfrm>
    </dsp:sp>
    <dsp:sp modelId="{A19DD25F-31B6-4490-8A44-2CFEFEAA65C8}">
      <dsp:nvSpPr>
        <dsp:cNvPr id="0" name=""/>
        <dsp:cNvSpPr/>
      </dsp:nvSpPr>
      <dsp:spPr>
        <a:xfrm>
          <a:off x="2943437" y="3601384"/>
          <a:ext cx="2570531" cy="154231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+mj-lt"/>
            </a:rPr>
            <a:t>Recognise</a:t>
          </a:r>
          <a:r>
            <a:rPr lang="en-US" sz="1800" kern="1200" dirty="0">
              <a:latin typeface="+mj-lt"/>
            </a:rPr>
            <a:t> that crises are </a:t>
          </a:r>
          <a:r>
            <a:rPr lang="en-US" sz="1800" i="1" kern="1200" dirty="0">
              <a:latin typeface="+mj-lt"/>
            </a:rPr>
            <a:t>always</a:t>
          </a:r>
          <a:r>
            <a:rPr lang="en-US" sz="1800" i="0" kern="1200" dirty="0">
              <a:latin typeface="+mj-lt"/>
            </a:rPr>
            <a:t> emotionally charged and information is </a:t>
          </a:r>
          <a:r>
            <a:rPr lang="en-US" sz="1800" i="1" kern="1200" dirty="0">
              <a:latin typeface="+mj-lt"/>
            </a:rPr>
            <a:t>never</a:t>
          </a:r>
          <a:r>
            <a:rPr lang="en-US" sz="1800" i="0" kern="1200" dirty="0">
              <a:latin typeface="+mj-lt"/>
            </a:rPr>
            <a:t> perfect - plan for this</a:t>
          </a:r>
          <a:endParaRPr lang="en-US" sz="1800" kern="1200" dirty="0">
            <a:latin typeface="+mj-lt"/>
          </a:endParaRPr>
        </a:p>
      </dsp:txBody>
      <dsp:txXfrm>
        <a:off x="2943437" y="3601384"/>
        <a:ext cx="2570531" cy="1542318"/>
      </dsp:txXfrm>
    </dsp:sp>
    <dsp:sp modelId="{A9D4D8A0-4EEF-4AE4-8D37-CD86178ED7AF}">
      <dsp:nvSpPr>
        <dsp:cNvPr id="0" name=""/>
        <dsp:cNvSpPr/>
      </dsp:nvSpPr>
      <dsp:spPr>
        <a:xfrm>
          <a:off x="5771022" y="3601384"/>
          <a:ext cx="2570531" cy="1542318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Ensure regulators hear the news from you – NOT the media</a:t>
          </a:r>
        </a:p>
      </dsp:txBody>
      <dsp:txXfrm>
        <a:off x="5771022" y="3601384"/>
        <a:ext cx="2570531" cy="1542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09A8E-7FFF-4836-9D95-4EADDCB9027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880EC-518E-4438-829B-335BADCC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9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77" indent="-28349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964" indent="-22679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549" indent="-22679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135" indent="-22679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720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305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892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477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A48F821-AAA7-4196-8DAD-29802C6594BA}" type="slidenum">
              <a:rPr lang="en-US" smtClean="0">
                <a:latin typeface="Calibri" pitchFamily="34" charset="0"/>
              </a:rPr>
              <a:pPr eaLnBrk="1" hangingPunct="1"/>
              <a:t>7</a:t>
            </a:fld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3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880EC-518E-4438-829B-335BADCC74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6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3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5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0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305999"/>
            <a:ext cx="11091373" cy="802800"/>
          </a:xfrm>
          <a:prstGeom prst="rect">
            <a:avLst/>
          </a:prstGeom>
        </p:spPr>
        <p:txBody>
          <a:bodyPr tIns="126000" anchor="t" anchorCtr="0"/>
          <a:lstStyle>
            <a:lvl1pPr>
              <a:lnSpc>
                <a:spcPct val="75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6331" y="6403151"/>
            <a:ext cx="8636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 Presentation Title | Presenter Name | Date | Subject | Business Use Only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489" y="6403151"/>
            <a:ext cx="533380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platzhalter 9" descr="Subtitle" title="Sub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738555"/>
            <a:ext cx="11081856" cy="367571"/>
          </a:xfrm>
        </p:spPr>
        <p:txBody>
          <a:bodyPr anchor="b" anchorCtr="0">
            <a:noAutofit/>
          </a:bodyPr>
          <a:lstStyle>
            <a:lvl1pPr marL="0" indent="0">
              <a:lnSpc>
                <a:spcPct val="95000"/>
              </a:lnSpc>
              <a:buNone/>
              <a:defRPr sz="20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501" y="1346200"/>
            <a:ext cx="11112540" cy="4940320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46150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Edelm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12192000" cy="68721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4309"/>
            <a:endParaRPr lang="en-US" sz="2133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43" y="5760909"/>
            <a:ext cx="1730035" cy="70643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848064" y="2849246"/>
            <a:ext cx="6757044" cy="76817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848064" y="3706608"/>
            <a:ext cx="6763469" cy="616326"/>
          </a:xfrm>
        </p:spPr>
        <p:txBody>
          <a:bodyPr/>
          <a:lstStyle>
            <a:lvl1pPr marL="0" indent="0" algn="l">
              <a:buNone/>
              <a:defRPr sz="2133" cap="all">
                <a:solidFill>
                  <a:srgbClr val="3F3F3F"/>
                </a:solidFill>
                <a:latin typeface="Century Gothic"/>
              </a:defRPr>
            </a:lvl1pPr>
            <a:lvl2pPr marL="54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848064" y="1693972"/>
            <a:ext cx="6750769" cy="283709"/>
          </a:xfrm>
        </p:spPr>
        <p:txBody>
          <a:bodyPr/>
          <a:lstStyle>
            <a:lvl1pPr marL="0" indent="0">
              <a:buNone/>
              <a:defRPr sz="1333" baseline="0">
                <a:solidFill>
                  <a:srgbClr val="3F3F3F"/>
                </a:solidFill>
              </a:defRPr>
            </a:lvl1pPr>
            <a:lvl2pPr marL="544309" indent="0">
              <a:buNone/>
              <a:defRPr sz="1333">
                <a:solidFill>
                  <a:srgbClr val="FFFFFF"/>
                </a:solidFill>
              </a:defRPr>
            </a:lvl2pPr>
            <a:lvl3pPr marL="1088617" indent="0">
              <a:buNone/>
              <a:defRPr sz="1067">
                <a:solidFill>
                  <a:srgbClr val="FFFFFF"/>
                </a:solidFill>
              </a:defRPr>
            </a:lvl3pPr>
            <a:lvl4pPr marL="1632926" indent="0">
              <a:buNone/>
              <a:defRPr sz="800">
                <a:solidFill>
                  <a:srgbClr val="FFFFFF"/>
                </a:solidFill>
              </a:defRPr>
            </a:lvl4pPr>
            <a:lvl5pPr marL="2177234" indent="0">
              <a:buNone/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MONTH XX 2013</a:t>
            </a:r>
          </a:p>
        </p:txBody>
      </p:sp>
      <p:pic>
        <p:nvPicPr>
          <p:cNvPr id="8" name="Picture 7" descr="sparkle-2.ai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81" r="30202"/>
          <a:stretch/>
        </p:blipFill>
        <p:spPr>
          <a:xfrm>
            <a:off x="4336529" y="0"/>
            <a:ext cx="7869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4771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een Image Cov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</p:spPr>
        <p:txBody>
          <a:bodyPr rIns="822960" anchor="ctr"/>
          <a:lstStyle>
            <a:lvl1pPr marL="0" indent="0" algn="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</a:t>
            </a:r>
            <a:br>
              <a:rPr lang="en-US" dirty="0"/>
            </a:br>
            <a:r>
              <a:rPr lang="en-US" dirty="0"/>
              <a:t>placeholder or </a:t>
            </a:r>
            <a:br>
              <a:rPr lang="en-US" dirty="0"/>
            </a:br>
            <a:r>
              <a:rPr lang="en-US" dirty="0"/>
              <a:t>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848064" y="2429953"/>
            <a:ext cx="6757044" cy="76817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848064" y="3287314"/>
            <a:ext cx="6763469" cy="616326"/>
          </a:xfrm>
        </p:spPr>
        <p:txBody>
          <a:bodyPr/>
          <a:lstStyle>
            <a:lvl1pPr marL="0" indent="0" algn="l">
              <a:buNone/>
              <a:defRPr sz="2133" cap="all">
                <a:solidFill>
                  <a:schemeClr val="bg1"/>
                </a:solidFill>
                <a:latin typeface="Century Gothic"/>
              </a:defRPr>
            </a:lvl1pPr>
            <a:lvl2pPr marL="54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848064" y="1274679"/>
            <a:ext cx="6324600" cy="283709"/>
          </a:xfrm>
        </p:spPr>
        <p:txBody>
          <a:bodyPr/>
          <a:lstStyle>
            <a:lvl1pPr marL="0" indent="0">
              <a:buNone/>
              <a:defRPr sz="1333" baseline="0">
                <a:solidFill>
                  <a:srgbClr val="FFFFFF"/>
                </a:solidFill>
              </a:defRPr>
            </a:lvl1pPr>
            <a:lvl2pPr marL="544309" indent="0">
              <a:buNone/>
              <a:defRPr sz="1333">
                <a:solidFill>
                  <a:srgbClr val="FFFFFF"/>
                </a:solidFill>
              </a:defRPr>
            </a:lvl2pPr>
            <a:lvl3pPr marL="1088617" indent="0">
              <a:buNone/>
              <a:defRPr sz="1067">
                <a:solidFill>
                  <a:srgbClr val="FFFFFF"/>
                </a:solidFill>
              </a:defRPr>
            </a:lvl3pPr>
            <a:lvl4pPr marL="1632926" indent="0">
              <a:buNone/>
              <a:defRPr sz="800">
                <a:solidFill>
                  <a:srgbClr val="FFFFFF"/>
                </a:solidFill>
              </a:defRPr>
            </a:lvl4pPr>
            <a:lvl5pPr marL="2177234" indent="0">
              <a:buNone/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MONTH XX 2013</a:t>
            </a:r>
          </a:p>
        </p:txBody>
      </p:sp>
    </p:spTree>
    <p:extLst>
      <p:ext uri="{BB962C8B-B14F-4D97-AF65-F5344CB8AC3E}">
        <p14:creationId xmlns:p14="http://schemas.microsoft.com/office/powerpoint/2010/main" val="251446224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able of Cont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721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4309"/>
            <a:endParaRPr lang="en-US" sz="2133" dirty="0">
              <a:solidFill>
                <a:srgbClr val="FFFFFF"/>
              </a:solidFill>
            </a:endParaRPr>
          </a:p>
        </p:txBody>
      </p:sp>
      <p:pic>
        <p:nvPicPr>
          <p:cNvPr id="5" name="Picture 4" descr="sparkle-2.ai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54" t="117" r="24064" b="-117"/>
          <a:stretch/>
        </p:blipFill>
        <p:spPr>
          <a:xfrm>
            <a:off x="7235342" y="1"/>
            <a:ext cx="4969487" cy="6878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94153" y="817219"/>
            <a:ext cx="3746027" cy="867063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12967" y="2116667"/>
            <a:ext cx="3727212" cy="429570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9809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- Table of Contents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</p:spPr>
        <p:txBody>
          <a:bodyPr rIns="822960" anchor="ctr"/>
          <a:lstStyle>
            <a:lvl1pPr marL="0" indent="0" algn="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</a:t>
            </a:r>
            <a:br>
              <a:rPr lang="en-US" dirty="0"/>
            </a:br>
            <a:r>
              <a:rPr lang="en-US" dirty="0"/>
              <a:t>placeholder or </a:t>
            </a:r>
            <a:br>
              <a:rPr lang="en-US" dirty="0"/>
            </a:br>
            <a:r>
              <a:rPr lang="en-US" dirty="0"/>
              <a:t>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94153" y="817219"/>
            <a:ext cx="3746027" cy="867063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12967" y="2116667"/>
            <a:ext cx="3727212" cy="429570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3659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9926683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4202881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257558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23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Divi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880088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1406509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6781706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Divider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4340910"/>
            <a:ext cx="5124022" cy="1024305"/>
          </a:xfrm>
        </p:spPr>
        <p:txBody>
          <a:bodyPr anchor="ctr"/>
          <a:lstStyle>
            <a:lvl1pPr marL="0" indent="0" algn="ctr">
              <a:lnSpc>
                <a:spcPct val="110000"/>
              </a:lnSpc>
              <a:buNone/>
              <a:defRPr sz="4000">
                <a:latin typeface="Century Gothic"/>
              </a:defRPr>
            </a:lvl1pPr>
          </a:lstStyle>
          <a:p>
            <a:pPr lvl="0"/>
            <a:r>
              <a:rPr lang="en-US" dirty="0"/>
              <a:t>Short Title Divider</a:t>
            </a:r>
          </a:p>
        </p:txBody>
      </p:sp>
    </p:spTree>
    <p:extLst>
      <p:ext uri="{BB962C8B-B14F-4D97-AF65-F5344CB8AC3E}">
        <p14:creationId xmlns:p14="http://schemas.microsoft.com/office/powerpoint/2010/main" val="1563930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py with Full Screen Imag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33400" y="612422"/>
            <a:ext cx="5124022" cy="2195689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667">
                <a:latin typeface="Century Gothic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309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etter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006307" y="699373"/>
            <a:ext cx="8172483" cy="61586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4309"/>
            <a:endParaRPr lang="en-US" sz="2133" dirty="0">
              <a:solidFill>
                <a:srgbClr val="FFFFFF"/>
              </a:solidFill>
            </a:endParaRPr>
          </a:p>
        </p:txBody>
      </p:sp>
      <p:pic>
        <p:nvPicPr>
          <p:cNvPr id="6" name="Picture 5" descr="SingleEdelmanLogo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283" y="981883"/>
            <a:ext cx="1730211" cy="723296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521691" y="1895438"/>
            <a:ext cx="7178531" cy="4527755"/>
          </a:xfrm>
        </p:spPr>
        <p:txBody>
          <a:bodyPr/>
          <a:lstStyle>
            <a:lvl1pPr marL="0" indent="0">
              <a:lnSpc>
                <a:spcPct val="110000"/>
              </a:lnSpc>
              <a:spcAft>
                <a:spcPts val="1200"/>
              </a:spcAft>
              <a:buNone/>
              <a:defRPr lang="en-US" sz="1333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230728" indent="0">
              <a:buNone/>
              <a:defRPr lang="en-US" sz="1333" kern="120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415945" indent="0">
              <a:buNone/>
              <a:defRPr lang="en-US" sz="1333" kern="120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569412" indent="0">
              <a:buNone/>
              <a:defRPr lang="en-US" sz="1333" kern="120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723936" indent="0">
              <a:buNone/>
              <a:defRPr lang="en-US" sz="1333" kern="1200" dirty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</a:lstStyle>
          <a:p>
            <a:pPr lvl="0"/>
            <a:r>
              <a:rPr lang="en-US" dirty="0"/>
              <a:t>Click to insert cover letter</a:t>
            </a:r>
          </a:p>
        </p:txBody>
      </p:sp>
    </p:spTree>
    <p:extLst>
      <p:ext uri="{BB962C8B-B14F-4D97-AF65-F5344CB8AC3E}">
        <p14:creationId xmlns:p14="http://schemas.microsoft.com/office/powerpoint/2010/main" val="126029440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5486400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01704"/>
            <a:ext cx="5486400" cy="4788370"/>
          </a:xfrm>
        </p:spPr>
        <p:txBody>
          <a:bodyPr/>
          <a:lstStyle>
            <a:lvl1pPr marL="0" indent="0">
              <a:buNone/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942821" y="668122"/>
            <a:ext cx="4588949" cy="5553593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409102572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tic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11107155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0096"/>
            <a:ext cx="6792514" cy="3238162"/>
          </a:xfrm>
        </p:spPr>
        <p:txBody>
          <a:bodyPr/>
          <a:lstStyle>
            <a:lvl1pPr marL="0" indent="0">
              <a:buFontTx/>
              <a:buNone/>
              <a:tabLst/>
              <a:defRPr sz="1600"/>
            </a:lvl1pPr>
            <a:lvl2pPr>
              <a:defRPr sz="1600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1058909"/>
            <a:ext cx="7264400" cy="328083"/>
          </a:xfrm>
        </p:spPr>
        <p:txBody>
          <a:bodyPr/>
          <a:lstStyle>
            <a:lvl1pPr marL="0" indent="0">
              <a:buNone/>
              <a:defRPr sz="18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8045450" y="1670095"/>
            <a:ext cx="3538285" cy="4510571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7369305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tic -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10960402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0096"/>
            <a:ext cx="6715542" cy="3410149"/>
          </a:xfrm>
        </p:spPr>
        <p:txBody>
          <a:bodyPr/>
          <a:lstStyle>
            <a:lvl1pPr marL="0" indent="0">
              <a:buFontTx/>
              <a:buNone/>
              <a:tabLst/>
              <a:defRPr sz="1600"/>
            </a:lvl1pPr>
            <a:lvl2pPr>
              <a:defRPr sz="1600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1058909"/>
            <a:ext cx="10960402" cy="328083"/>
          </a:xfrm>
        </p:spPr>
        <p:txBody>
          <a:bodyPr/>
          <a:lstStyle>
            <a:lvl1pPr marL="0" indent="0">
              <a:buNone/>
              <a:defRPr sz="18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7898698" y="1670096"/>
            <a:ext cx="3671305" cy="219282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898698" y="3987845"/>
            <a:ext cx="1754717" cy="219282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9783535" y="3987845"/>
            <a:ext cx="1786467" cy="219282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0382017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01704"/>
            <a:ext cx="10520128" cy="4750740"/>
          </a:xfrm>
        </p:spPr>
        <p:txBody>
          <a:bodyPr/>
          <a:lstStyle>
            <a:lvl1pPr marL="0" indent="0">
              <a:buNone/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3862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17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py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5486400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401704"/>
            <a:ext cx="5486400" cy="4788370"/>
          </a:xfrm>
        </p:spPr>
        <p:txBody>
          <a:bodyPr/>
          <a:lstStyle>
            <a:lvl1pPr marL="0" indent="0">
              <a:buNone/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314926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1810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2075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08265" y="1883506"/>
            <a:ext cx="1743667" cy="2324889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2910677" y="1883506"/>
            <a:ext cx="1743667" cy="2324889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5213089" y="1883506"/>
            <a:ext cx="1743667" cy="2324889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515501" y="1883506"/>
            <a:ext cx="1743667" cy="2324889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8265" y="4462745"/>
            <a:ext cx="1743667" cy="328083"/>
          </a:xfrm>
        </p:spPr>
        <p:txBody>
          <a:bodyPr/>
          <a:lstStyle>
            <a:lvl1pPr marL="0" indent="0" algn="ctr">
              <a:buNone/>
              <a:defRPr sz="1333" cap="none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Short blurb about employee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609600" y="598851"/>
            <a:ext cx="11004896" cy="4224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2910677" y="4462745"/>
            <a:ext cx="1743667" cy="328083"/>
          </a:xfrm>
        </p:spPr>
        <p:txBody>
          <a:bodyPr/>
          <a:lstStyle>
            <a:lvl1pPr marL="0" indent="0" algn="ctr">
              <a:buNone/>
              <a:defRPr sz="1333" cap="none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Short blurb about employee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5213089" y="4462745"/>
            <a:ext cx="1743667" cy="328083"/>
          </a:xfrm>
        </p:spPr>
        <p:txBody>
          <a:bodyPr/>
          <a:lstStyle>
            <a:lvl1pPr marL="0" indent="0" algn="ctr">
              <a:buNone/>
              <a:defRPr sz="1333" cap="none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Short blurb about employee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515501" y="4462745"/>
            <a:ext cx="1743667" cy="328083"/>
          </a:xfrm>
        </p:spPr>
        <p:txBody>
          <a:bodyPr/>
          <a:lstStyle>
            <a:lvl1pPr marL="0" indent="0" algn="ctr">
              <a:buNone/>
              <a:defRPr sz="1333" cap="none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Short blurb about employee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9817913" y="1883506"/>
            <a:ext cx="1743667" cy="2324889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9817913" y="4462745"/>
            <a:ext cx="1743667" cy="328083"/>
          </a:xfrm>
        </p:spPr>
        <p:txBody>
          <a:bodyPr/>
          <a:lstStyle>
            <a:lvl1pPr marL="0" indent="0" algn="ctr">
              <a:buNone/>
              <a:defRPr sz="1333" cap="none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Short blurb about employee</a:t>
            </a:r>
          </a:p>
        </p:txBody>
      </p:sp>
    </p:spTree>
    <p:extLst>
      <p:ext uri="{BB962C8B-B14F-4D97-AF65-F5344CB8AC3E}">
        <p14:creationId xmlns:p14="http://schemas.microsoft.com/office/powerpoint/2010/main" val="290717351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08265" y="1601287"/>
            <a:ext cx="2199180" cy="2932240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3532293" y="1601287"/>
            <a:ext cx="2199180" cy="2932240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456320" y="1601287"/>
            <a:ext cx="2199180" cy="2932240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9380347" y="1601287"/>
            <a:ext cx="2199180" cy="2932240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8265" y="4777213"/>
            <a:ext cx="2199180" cy="328083"/>
          </a:xfr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Name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8265" y="5214161"/>
            <a:ext cx="2199180" cy="328083"/>
          </a:xfrm>
        </p:spPr>
        <p:txBody>
          <a:bodyPr/>
          <a:lstStyle>
            <a:lvl1pPr marL="0" indent="0" algn="ctr">
              <a:buNone/>
              <a:defRPr sz="10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532293" y="4777213"/>
            <a:ext cx="2199180" cy="328083"/>
          </a:xfr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Name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3532293" y="5214161"/>
            <a:ext cx="2199180" cy="328083"/>
          </a:xfrm>
        </p:spPr>
        <p:txBody>
          <a:bodyPr/>
          <a:lstStyle>
            <a:lvl1pPr marL="0" indent="0" algn="ctr">
              <a:buNone/>
              <a:defRPr sz="10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6456320" y="4777213"/>
            <a:ext cx="2199180" cy="328083"/>
          </a:xfr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Name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456320" y="5214161"/>
            <a:ext cx="2199180" cy="328083"/>
          </a:xfrm>
        </p:spPr>
        <p:txBody>
          <a:bodyPr/>
          <a:lstStyle>
            <a:lvl1pPr marL="0" indent="0" algn="ctr">
              <a:buNone/>
              <a:defRPr sz="10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9380347" y="4777213"/>
            <a:ext cx="2199180" cy="328083"/>
          </a:xfr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Name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9380347" y="5214161"/>
            <a:ext cx="2199180" cy="328083"/>
          </a:xfrm>
        </p:spPr>
        <p:txBody>
          <a:bodyPr/>
          <a:lstStyle>
            <a:lvl1pPr marL="0" indent="0" algn="ctr">
              <a:buNone/>
              <a:defRPr sz="10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609600" y="598851"/>
            <a:ext cx="10515600" cy="4224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73160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-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08265" y="1273203"/>
            <a:ext cx="2704269" cy="3605691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755970" y="2318494"/>
            <a:ext cx="7603067" cy="256040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Enter bio text here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755970" y="1265141"/>
            <a:ext cx="7603067" cy="328083"/>
          </a:xfrm>
        </p:spPr>
        <p:txBody>
          <a:bodyPr/>
          <a:lstStyle>
            <a:lvl1pPr marL="0" indent="0">
              <a:buNone/>
              <a:defRPr sz="2667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Name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755970" y="1702089"/>
            <a:ext cx="7603067" cy="328083"/>
          </a:xfrm>
        </p:spPr>
        <p:txBody>
          <a:bodyPr/>
          <a:lstStyle>
            <a:lvl1pPr marL="0" indent="0">
              <a:buNone/>
              <a:defRPr sz="18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</p:spTree>
    <p:extLst>
      <p:ext uri="{BB962C8B-B14F-4D97-AF65-F5344CB8AC3E}">
        <p14:creationId xmlns:p14="http://schemas.microsoft.com/office/powerpoint/2010/main" val="414318659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08265" y="1273203"/>
            <a:ext cx="2704269" cy="3605691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755970" y="1273203"/>
            <a:ext cx="7603067" cy="360569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>
                <a:solidFill>
                  <a:schemeClr val="tx1"/>
                </a:solidFill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Enter bio text here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8265" y="5568153"/>
            <a:ext cx="2704269" cy="328083"/>
          </a:xfrm>
        </p:spPr>
        <p:txBody>
          <a:bodyPr/>
          <a:lstStyle>
            <a:lvl1pPr marL="0" indent="0">
              <a:buNone/>
              <a:defRPr sz="1333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8265" y="5162003"/>
            <a:ext cx="2704269" cy="328083"/>
          </a:xfrm>
        </p:spPr>
        <p:txBody>
          <a:bodyPr/>
          <a:lstStyle>
            <a:lvl1pPr marL="0" indent="0">
              <a:buNone/>
              <a:defRPr sz="1600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</p:spTree>
    <p:extLst>
      <p:ext uri="{BB962C8B-B14F-4D97-AF65-F5344CB8AC3E}">
        <p14:creationId xmlns:p14="http://schemas.microsoft.com/office/powerpoint/2010/main" val="205528637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11107155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24644"/>
            <a:ext cx="5830367" cy="1259524"/>
          </a:xfrm>
        </p:spPr>
        <p:txBody>
          <a:bodyPr/>
          <a:lstStyle>
            <a:lvl1pPr marL="0" indent="0">
              <a:buFontTx/>
              <a:buNone/>
              <a:tabLst/>
              <a:defRPr sz="1733"/>
            </a:lvl1pPr>
            <a:lvl2pPr>
              <a:defRPr sz="17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609600" y="4741359"/>
            <a:ext cx="5830367" cy="1557027"/>
          </a:xfrm>
        </p:spPr>
        <p:txBody>
          <a:bodyPr/>
          <a:lstStyle>
            <a:lvl1pPr marL="0" indent="0">
              <a:buFontTx/>
              <a:buNone/>
              <a:defRPr sz="1733"/>
            </a:lvl1pPr>
            <a:lvl2pPr>
              <a:defRPr sz="17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" y="1811204"/>
            <a:ext cx="2468034" cy="64656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9600" y="4040746"/>
            <a:ext cx="2468034" cy="64656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8045450" y="1811204"/>
            <a:ext cx="3538285" cy="19092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45450" y="4027918"/>
            <a:ext cx="3538285" cy="193519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1058909"/>
            <a:ext cx="11107155" cy="328083"/>
          </a:xfrm>
        </p:spPr>
        <p:txBody>
          <a:bodyPr/>
          <a:lstStyle>
            <a:lvl1pPr marL="0" indent="0">
              <a:buNone/>
              <a:defRPr sz="18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1558863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7264400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86159"/>
            <a:ext cx="5181600" cy="3694507"/>
          </a:xfrm>
        </p:spPr>
        <p:txBody>
          <a:bodyPr/>
          <a:lstStyle>
            <a:lvl1pPr marL="0" indent="0">
              <a:buFontTx/>
              <a:buNone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6284383" y="2486160"/>
            <a:ext cx="5181600" cy="3694507"/>
          </a:xfrm>
        </p:spPr>
        <p:txBody>
          <a:bodyPr/>
          <a:lstStyle>
            <a:lvl1pPr marL="0" indent="0">
              <a:buFontTx/>
              <a:buNone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" y="1670096"/>
            <a:ext cx="2468034" cy="64656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284383" y="1670096"/>
            <a:ext cx="2468034" cy="64656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1058909"/>
            <a:ext cx="11107155" cy="328083"/>
          </a:xfrm>
        </p:spPr>
        <p:txBody>
          <a:bodyPr/>
          <a:lstStyle>
            <a:lvl1pPr marL="0" indent="0">
              <a:buNone/>
              <a:defRPr sz="18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4187201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ase Study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45450" y="2116668"/>
            <a:ext cx="3538285" cy="405826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609600" y="3332146"/>
            <a:ext cx="7010400" cy="1788583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98851"/>
            <a:ext cx="8417983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16668"/>
            <a:ext cx="7010400" cy="677333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9248721" y="598851"/>
            <a:ext cx="2468034" cy="64656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7"/>
          </p:nvPr>
        </p:nvSpPr>
        <p:spPr>
          <a:xfrm>
            <a:off x="609600" y="5609167"/>
            <a:ext cx="7010400" cy="571499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6007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2980681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APPROACH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09600" y="5241995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5456839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30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ase Study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609600" y="3332146"/>
            <a:ext cx="7010400" cy="1788583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98851"/>
            <a:ext cx="8417983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16668"/>
            <a:ext cx="7010400" cy="677333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8045450" y="2114552"/>
            <a:ext cx="3538285" cy="19092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45450" y="4239733"/>
            <a:ext cx="3538285" cy="193519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9248721" y="598851"/>
            <a:ext cx="2468034" cy="64656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7"/>
          </p:nvPr>
        </p:nvSpPr>
        <p:spPr>
          <a:xfrm>
            <a:off x="609600" y="5609167"/>
            <a:ext cx="7010400" cy="571499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6007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2980681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APPROACH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09600" y="5241995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86845797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7264400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9470" y="1797319"/>
            <a:ext cx="3747285" cy="1007265"/>
          </a:xfrm>
        </p:spPr>
        <p:txBody>
          <a:bodyPr/>
          <a:lstStyle>
            <a:lvl1pPr marL="229670" indent="-156641"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7969470" y="3484015"/>
            <a:ext cx="3747285" cy="2847006"/>
          </a:xfrm>
        </p:spPr>
        <p:txBody>
          <a:bodyPr/>
          <a:lstStyle>
            <a:lvl1pPr marL="229670" indent="-156641"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969470" y="1387004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GOALS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969470" y="3073700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RESULTS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9601" y="1387004"/>
            <a:ext cx="6959285" cy="4944017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8818285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 Digit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721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4309"/>
            <a:endParaRPr lang="en-US" sz="2133" dirty="0">
              <a:solidFill>
                <a:srgbClr val="FFFFFF"/>
              </a:solidFill>
            </a:endParaRPr>
          </a:p>
        </p:txBody>
      </p:sp>
      <p:pic>
        <p:nvPicPr>
          <p:cNvPr id="8" name="Picture 7" descr="Triangles_widescreen_thankupag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16200000">
            <a:off x="-2134737" y="2120633"/>
            <a:ext cx="6886216" cy="2616740"/>
          </a:xfrm>
          <a:prstGeom prst="rect">
            <a:avLst/>
          </a:prstGeom>
        </p:spPr>
      </p:pic>
      <p:pic>
        <p:nvPicPr>
          <p:cNvPr id="9" name="Picture 8" descr="Triangles_widescreen_thankupage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61653" y="2141765"/>
            <a:ext cx="6872111" cy="258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3950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losing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582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" y="1295400"/>
            <a:ext cx="10769600" cy="4978400"/>
          </a:xfrm>
        </p:spPr>
        <p:txBody>
          <a:bodyPr numCol="1">
            <a:normAutofit/>
          </a:bodyPr>
          <a:lstStyle>
            <a:lvl1pPr>
              <a:defRPr sz="1467">
                <a:solidFill>
                  <a:schemeClr val="accent2"/>
                </a:solidFill>
              </a:defRPr>
            </a:lvl1pPr>
            <a:lvl2pPr>
              <a:defRPr sz="1400"/>
            </a:lvl2pPr>
            <a:lvl3pPr>
              <a:buClr>
                <a:schemeClr val="accent2"/>
              </a:buClr>
              <a:buSzPct val="80000"/>
              <a:defRPr sz="1400"/>
            </a:lvl3pPr>
            <a:lvl4pPr marL="472428" indent="-228594">
              <a:buFont typeface="Arial" panose="020B0604020202020204" pitchFamily="34" charset="0"/>
              <a:buChar char="̵"/>
              <a:defRPr sz="1400"/>
            </a:lvl4pPr>
            <a:lvl5pPr marL="761981" indent="-228594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82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7400" y="330200"/>
            <a:ext cx="81534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27400" y="1066800"/>
            <a:ext cx="8153400" cy="5207000"/>
          </a:xfrm>
        </p:spPr>
        <p:txBody>
          <a:bodyPr numCol="1">
            <a:normAutofit/>
          </a:bodyPr>
          <a:lstStyle>
            <a:lvl1pPr>
              <a:spcAft>
                <a:spcPts val="267"/>
              </a:spcAft>
              <a:defRPr sz="1200">
                <a:solidFill>
                  <a:schemeClr val="accent2"/>
                </a:solidFill>
              </a:defRPr>
            </a:lvl1pPr>
            <a:lvl2pPr>
              <a:spcAft>
                <a:spcPts val="800"/>
              </a:spcAft>
              <a:defRPr sz="1067"/>
            </a:lvl2pPr>
            <a:lvl3pPr>
              <a:spcAft>
                <a:spcPts val="800"/>
              </a:spcAft>
              <a:buClr>
                <a:schemeClr val="accent2"/>
              </a:buClr>
              <a:buSzPct val="80000"/>
              <a:defRPr sz="1067"/>
            </a:lvl3pPr>
            <a:lvl4pPr marL="472428" indent="-228594">
              <a:spcAft>
                <a:spcPts val="800"/>
              </a:spcAft>
              <a:buFont typeface="Arial" panose="020B0604020202020204" pitchFamily="34" charset="0"/>
              <a:buChar char="̵"/>
              <a:defRPr sz="1067"/>
            </a:lvl4pPr>
            <a:lvl5pPr marL="761981" indent="-228594">
              <a:spcAft>
                <a:spcPts val="800"/>
              </a:spcAft>
              <a:buFont typeface="Arial" panose="020B0604020202020204" pitchFamily="34" charset="0"/>
              <a:buChar char="•"/>
              <a:defRPr sz="10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9718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>
              <a:defRPr sz="1333"/>
            </a:lvl2pPr>
            <a:lvl3pPr>
              <a:buClr>
                <a:schemeClr val="accent2"/>
              </a:buClr>
              <a:buSzPct val="80000"/>
              <a:defRPr sz="1333"/>
            </a:lvl3pPr>
            <a:lvl4pPr marL="472428" indent="-228594">
              <a:buFont typeface="Arial" panose="020B0604020202020204" pitchFamily="34" charset="0"/>
              <a:buChar char="̵"/>
              <a:defRPr sz="1333"/>
            </a:lvl4pPr>
            <a:lvl5pPr marL="761981" indent="-228594">
              <a:buFont typeface="Arial" panose="020B0604020202020204" pitchFamily="34" charset="0"/>
              <a:buChar char="•"/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5600" y="6629402"/>
            <a:ext cx="406400" cy="111127"/>
          </a:xfrm>
        </p:spPr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533400"/>
            <a:ext cx="1076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" y="1219200"/>
            <a:ext cx="10769600" cy="495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3pPr>
              <a:buClr>
                <a:schemeClr val="accent2"/>
              </a:buClr>
              <a:buSzPct val="80000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57530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1200" y="5969000"/>
            <a:ext cx="107696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03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5DDA-9183-4D4F-B1F6-86C97090611A}" type="slidenum">
              <a:rPr lang="en-US" smtClean="0">
                <a:solidFill>
                  <a:srgbClr val="31313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131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765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S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29506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533400"/>
            <a:ext cx="1076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" y="1219200"/>
            <a:ext cx="10769600" cy="495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3pPr>
              <a:buClr>
                <a:schemeClr val="accent2"/>
              </a:buClr>
              <a:buSzPct val="80000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8556752" y="3222752"/>
            <a:ext cx="6864096" cy="406400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733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Text and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11200" y="1205090"/>
            <a:ext cx="10363200" cy="4967111"/>
          </a:xfrm>
        </p:spPr>
        <p:txBody>
          <a:bodyPr vert="horz" lIns="0" tIns="0" rIns="0" bIns="0" numCol="3" spcCol="22860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8556752" y="3222752"/>
            <a:ext cx="6864096" cy="406400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733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11200" y="1205090"/>
            <a:ext cx="10363200" cy="4967111"/>
          </a:xfrm>
        </p:spPr>
        <p:txBody>
          <a:bodyPr vert="horz" lIns="0" tIns="0" rIns="0" bIns="0" numCol="3" spcCol="22860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8556752" y="3222752"/>
            <a:ext cx="6864096" cy="406400"/>
          </a:xfrm>
          <a:solidFill>
            <a:schemeClr val="tx2">
              <a:lumMod val="75000"/>
            </a:schemeClr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733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PLogoBlu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64" y="6093966"/>
            <a:ext cx="1036320" cy="41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6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Bio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E05F-BA9F-42E7-BBE6-3CFFD845625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626534" y="478368"/>
            <a:ext cx="2302933" cy="2925232"/>
          </a:xfrm>
        </p:spPr>
        <p:txBody>
          <a:bodyPr numCol="1" rtlCol="0" anchor="ctr" anchorCtr="0">
            <a:noAutofit/>
          </a:bodyPr>
          <a:lstStyle>
            <a:lvl1pPr marL="0" marR="0" indent="0" algn="ctr" defTabSz="45674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ctr" defTabSz="45674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Click to Add Photo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3296523" y="770784"/>
            <a:ext cx="6630644" cy="188053"/>
          </a:xfrm>
        </p:spPr>
        <p:txBody>
          <a:bodyPr numCol="1">
            <a:noAutofit/>
          </a:bodyPr>
          <a:lstStyle>
            <a:lvl1pPr marL="0" indent="0">
              <a:buNone/>
              <a:defRPr sz="1200" i="0" cap="none">
                <a:solidFill>
                  <a:schemeClr val="accent2"/>
                </a:solidFill>
                <a:latin typeface="+mj-lt"/>
                <a:cs typeface="Georgia"/>
              </a:defRPr>
            </a:lvl1pPr>
          </a:lstStyle>
          <a:p>
            <a:pPr lvl="0"/>
            <a:r>
              <a:rPr lang="en-US" dirty="0"/>
              <a:t>Employee’s Title</a:t>
            </a:r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3296523" y="1270001"/>
            <a:ext cx="8319744" cy="4707465"/>
          </a:xfrm>
        </p:spPr>
        <p:txBody>
          <a:bodyPr numCol="2" spcCol="329184">
            <a:noAutofit/>
          </a:bodyPr>
          <a:lstStyle>
            <a:lvl1pPr marL="0" indent="0">
              <a:spcBef>
                <a:spcPts val="600"/>
              </a:spcBef>
              <a:buNone/>
              <a:defRPr sz="1133" b="0">
                <a:solidFill>
                  <a:schemeClr val="accent6"/>
                </a:solidFill>
                <a:latin typeface="+mj-lt"/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Enter bio text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296523" y="444501"/>
            <a:ext cx="6630644" cy="20560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1838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Employee’s Name</a:t>
            </a:r>
          </a:p>
        </p:txBody>
      </p:sp>
    </p:spTree>
    <p:extLst>
      <p:ext uri="{BB962C8B-B14F-4D97-AF65-F5344CB8AC3E}">
        <p14:creationId xmlns:p14="http://schemas.microsoft.com/office/powerpoint/2010/main" val="7510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181600" y="6324604"/>
            <a:ext cx="68072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For internal use only. Not to be copied or distributed. 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B9EAF-C93C-463F-9E88-402705A4E4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780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BEC4F9F-0541-4B45-835E-BCD9CCFD49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8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4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7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1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7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E62EE-8587-4C46-BE96-B6C56A201823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1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98851"/>
            <a:ext cx="10515600" cy="4224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62667"/>
            <a:ext cx="10520128" cy="42897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707" y="6331021"/>
            <a:ext cx="61080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  <a:latin typeface="Century Gothic"/>
              </a:defRPr>
            </a:lvl1pPr>
          </a:lstStyle>
          <a:p>
            <a:pPr defTabSz="544309"/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544309"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7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hf hdr="0" ftr="0" dt="0"/>
  <p:txStyles>
    <p:titleStyle>
      <a:lvl1pPr algn="l" defTabSz="544309" rtl="0" eaLnBrk="1" latinLnBrk="0" hangingPunct="1">
        <a:lnSpc>
          <a:spcPct val="85000"/>
        </a:lnSpc>
        <a:spcBef>
          <a:spcPct val="0"/>
        </a:spcBef>
        <a:buNone/>
        <a:defRPr sz="3334" kern="1200">
          <a:solidFill>
            <a:schemeClr val="accent3"/>
          </a:solidFill>
          <a:latin typeface="Century Gothic"/>
          <a:ea typeface="+mj-ea"/>
          <a:cs typeface="+mj-cs"/>
        </a:defRPr>
      </a:lvl1pPr>
    </p:titleStyle>
    <p:bodyStyle>
      <a:lvl1pPr marL="190510" indent="-190510" algn="l" defTabSz="5443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Font typeface="Arial"/>
        <a:buChar char="•"/>
        <a:defRPr sz="1867" kern="1200">
          <a:solidFill>
            <a:schemeClr val="tx1"/>
          </a:solidFill>
          <a:latin typeface="Century Gothic"/>
          <a:ea typeface="+mn-ea"/>
          <a:cs typeface="+mn-cs"/>
        </a:defRPr>
      </a:lvl1pPr>
      <a:lvl2pPr marL="415946" indent="-185218" algn="l" defTabSz="5443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333" kern="1200">
          <a:solidFill>
            <a:schemeClr val="tx1"/>
          </a:solidFill>
          <a:latin typeface="Century Gothic"/>
          <a:ea typeface="+mn-ea"/>
          <a:cs typeface="+mn-cs"/>
        </a:defRPr>
      </a:lvl2pPr>
      <a:lvl3pPr marL="613864" indent="-190510" algn="l" defTabSz="5443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333" kern="1200">
          <a:solidFill>
            <a:schemeClr val="tx1"/>
          </a:solidFill>
          <a:latin typeface="Century Gothic"/>
          <a:ea typeface="+mn-ea"/>
          <a:cs typeface="+mn-cs"/>
        </a:defRPr>
      </a:lvl3pPr>
      <a:lvl4pPr marL="723936" indent="-154524" algn="l" defTabSz="5443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200" kern="1200">
          <a:solidFill>
            <a:schemeClr val="tx1"/>
          </a:solidFill>
          <a:latin typeface="Century Gothic"/>
          <a:ea typeface="+mn-ea"/>
          <a:cs typeface="+mn-cs"/>
        </a:defRPr>
      </a:lvl4pPr>
      <a:lvl5pPr marL="839301" indent="-115364" algn="l" defTabSz="5443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933" kern="1200">
          <a:solidFill>
            <a:schemeClr val="tx1"/>
          </a:solidFill>
          <a:latin typeface="Century Gothic"/>
          <a:ea typeface="+mn-ea"/>
          <a:cs typeface="+mn-cs"/>
        </a:defRPr>
      </a:lvl5pPr>
      <a:lvl6pPr marL="2993697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006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314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623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309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7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926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234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543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851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10160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468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0" y="457200"/>
            <a:ext cx="10769600" cy="6400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1219200"/>
            <a:ext cx="10769600" cy="4953000"/>
          </a:xfrm>
          <a:prstGeom prst="rect">
            <a:avLst/>
          </a:prstGeom>
        </p:spPr>
        <p:txBody>
          <a:bodyPr vert="horz" lIns="0" tIns="0" rIns="0" bIns="0" numCol="3" spcCol="2286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23699" y="6470649"/>
            <a:ext cx="368300" cy="222379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ctr" anchorCtr="0"/>
          <a:lstStyle>
            <a:lvl1pPr algn="ctr">
              <a:defRPr sz="800" b="0" i="0">
                <a:solidFill>
                  <a:schemeClr val="tx1">
                    <a:tint val="75000"/>
                  </a:schemeClr>
                </a:solidFill>
                <a:latin typeface="+mn-lt"/>
                <a:cs typeface="GE Inspira Medium"/>
              </a:defRPr>
            </a:lvl1pPr>
          </a:lstStyle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787123" y="6471667"/>
            <a:ext cx="36576" cy="226131"/>
          </a:xfrm>
          <a:prstGeom prst="rect">
            <a:avLst/>
          </a:prstGeom>
          <a:solidFill>
            <a:srgbClr val="0067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9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9" r:id="rId12"/>
    <p:sldLayoutId id="2147483790" r:id="rId13"/>
    <p:sldLayoutId id="2147483791" r:id="rId14"/>
    <p:sldLayoutId id="214748379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9170" rtl="0" eaLnBrk="1" latinLnBrk="0" hangingPunct="1">
        <a:lnSpc>
          <a:spcPts val="3600"/>
        </a:lnSpc>
        <a:spcBef>
          <a:spcPct val="0"/>
        </a:spcBef>
        <a:buNone/>
        <a:defRPr sz="3200" b="1" kern="1200">
          <a:solidFill>
            <a:srgbClr val="183866"/>
          </a:solidFill>
          <a:latin typeface="+mj-lt"/>
          <a:ea typeface="+mj-ea"/>
          <a:cs typeface="GE Inspira Medium"/>
        </a:defRPr>
      </a:lvl1pPr>
    </p:titleStyle>
    <p:bodyStyle>
      <a:lvl1pPr marL="0" indent="0" algn="l" defTabSz="1219170" rtl="0" eaLnBrk="1" latinLnBrk="0" hangingPunct="1">
        <a:lnSpc>
          <a:spcPct val="114000"/>
        </a:lnSpc>
        <a:spcBef>
          <a:spcPts val="0"/>
        </a:spcBef>
        <a:spcAft>
          <a:spcPts val="667"/>
        </a:spcAft>
        <a:buFont typeface="Arial" pitchFamily="34" charset="0"/>
        <a:buNone/>
        <a:defRPr sz="1600" b="1" i="0" kern="1200">
          <a:solidFill>
            <a:srgbClr val="1877C6"/>
          </a:solidFill>
          <a:latin typeface="+mn-lt"/>
          <a:ea typeface="+mn-ea"/>
          <a:cs typeface="GE Inspira Pitch"/>
        </a:defRPr>
      </a:lvl1pPr>
      <a:lvl2pPr marL="0" indent="0" algn="l" defTabSz="1219170" rtl="0" eaLnBrk="1" latinLnBrk="0" hangingPunct="1">
        <a:lnSpc>
          <a:spcPct val="114000"/>
        </a:lnSpc>
        <a:spcBef>
          <a:spcPts val="0"/>
        </a:spcBef>
        <a:spcAft>
          <a:spcPts val="667"/>
        </a:spcAft>
        <a:buFont typeface="Arial" pitchFamily="34" charset="0"/>
        <a:buNone/>
        <a:defRPr sz="1467" b="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GE Inspira Pitch"/>
        </a:defRPr>
      </a:lvl2pPr>
      <a:lvl3pPr marL="231642" indent="-228594" algn="l" defTabSz="1219170" rtl="0" eaLnBrk="1" latinLnBrk="0" hangingPunct="1">
        <a:lnSpc>
          <a:spcPct val="114000"/>
        </a:lnSpc>
        <a:spcBef>
          <a:spcPts val="0"/>
        </a:spcBef>
        <a:spcAft>
          <a:spcPts val="667"/>
        </a:spcAft>
        <a:buClr>
          <a:srgbClr val="1877C6"/>
        </a:buClr>
        <a:buSzPct val="80000"/>
        <a:buFont typeface="Arial"/>
        <a:buChar char="•"/>
        <a:defRPr sz="1467" b="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GE Inspira Pitch"/>
        </a:defRPr>
      </a:lvl3pPr>
      <a:lvl4pPr marL="472428" indent="-228594" algn="l" defTabSz="1219170" rtl="0" eaLnBrk="1" latinLnBrk="0" hangingPunct="1">
        <a:lnSpc>
          <a:spcPct val="114000"/>
        </a:lnSpc>
        <a:spcBef>
          <a:spcPts val="0"/>
        </a:spcBef>
        <a:spcAft>
          <a:spcPts val="667"/>
        </a:spcAft>
        <a:buClr>
          <a:srgbClr val="1877C6"/>
        </a:buClr>
        <a:buSzPct val="80000"/>
        <a:buFont typeface="Wingdings" charset="2"/>
        <a:buChar char="Ø"/>
        <a:defRPr sz="1467" b="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GE Inspira Pitch"/>
        </a:defRPr>
      </a:lvl4pPr>
      <a:lvl5pPr marL="609585" indent="-228594" algn="l" defTabSz="1219170" rtl="0" eaLnBrk="1" latinLnBrk="0" hangingPunct="1">
        <a:lnSpc>
          <a:spcPct val="114000"/>
        </a:lnSpc>
        <a:spcBef>
          <a:spcPts val="0"/>
        </a:spcBef>
        <a:spcAft>
          <a:spcPts val="667"/>
        </a:spcAft>
        <a:buClr>
          <a:srgbClr val="1877C6"/>
        </a:buClr>
        <a:buSzPct val="50000"/>
        <a:buFont typeface="Wingdings" charset="2"/>
        <a:buChar char=""/>
        <a:defRPr sz="1467" b="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GE Inspira Pitch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1" y="0"/>
            <a:ext cx="1221105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2901" y="3654502"/>
            <a:ext cx="9124341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2800" b="1" dirty="0">
                <a:solidFill>
                  <a:schemeClr val="bg1"/>
                </a:solidFill>
                <a:latin typeface="Arial"/>
              </a:rPr>
              <a:t>Issues Management in the 21</a:t>
            </a:r>
            <a:r>
              <a:rPr lang="en-US" sz="2800" b="1" baseline="30000" dirty="0">
                <a:solidFill>
                  <a:schemeClr val="bg1"/>
                </a:solidFill>
                <a:latin typeface="Arial"/>
              </a:rPr>
              <a:t>st</a:t>
            </a:r>
            <a:r>
              <a:rPr lang="en-US" sz="2800" b="1" dirty="0">
                <a:solidFill>
                  <a:schemeClr val="bg1"/>
                </a:solidFill>
                <a:latin typeface="Arial"/>
              </a:rPr>
              <a:t> Century</a:t>
            </a:r>
          </a:p>
          <a:p>
            <a:pPr>
              <a:spcAft>
                <a:spcPts val="200"/>
              </a:spcAft>
            </a:pPr>
            <a:endParaRPr lang="en-US" b="1" dirty="0">
              <a:solidFill>
                <a:schemeClr val="bg1"/>
              </a:solidFill>
              <a:latin typeface="Arial"/>
            </a:endParaRPr>
          </a:p>
          <a:p>
            <a:pPr>
              <a:spcAft>
                <a:spcPts val="200"/>
              </a:spcAft>
            </a:pPr>
            <a:r>
              <a:rPr lang="en-US" b="1" dirty="0">
                <a:solidFill>
                  <a:schemeClr val="bg1"/>
                </a:solidFill>
                <a:latin typeface="Arial"/>
              </a:rPr>
              <a:t>Reena Mistry</a:t>
            </a:r>
          </a:p>
          <a:p>
            <a:pPr>
              <a:spcAft>
                <a:spcPts val="200"/>
              </a:spcAft>
            </a:pPr>
            <a:r>
              <a:rPr lang="en-US" b="1" dirty="0">
                <a:solidFill>
                  <a:schemeClr val="bg1"/>
                </a:solidFill>
                <a:latin typeface="Arial"/>
              </a:rPr>
              <a:t>Edelman Issues &amp; Crisis</a:t>
            </a:r>
          </a:p>
          <a:p>
            <a:pPr>
              <a:spcAft>
                <a:spcPts val="200"/>
              </a:spcAft>
            </a:pPr>
            <a:endParaRPr lang="en-US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1065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F851A2-B203-441F-9F49-17D0D9DE6105}"/>
              </a:ext>
            </a:extLst>
          </p:cNvPr>
          <p:cNvSpPr txBox="1"/>
          <p:nvPr/>
        </p:nvSpPr>
        <p:spPr>
          <a:xfrm>
            <a:off x="777766" y="525517"/>
            <a:ext cx="958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272727"/>
                </a:solidFill>
                <a:latin typeface="Arial"/>
                <a:ea typeface="+mj-ea"/>
              </a:rPr>
              <a:t>Legally Informed Communications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7E797-CBFE-4272-8127-3B2018D2B438}"/>
              </a:ext>
            </a:extLst>
          </p:cNvPr>
          <p:cNvSpPr txBox="1"/>
          <p:nvPr/>
        </p:nvSpPr>
        <p:spPr>
          <a:xfrm>
            <a:off x="777766" y="1195792"/>
            <a:ext cx="8607972" cy="446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spcAft>
                <a:spcPts val="667"/>
              </a:spcAft>
              <a:buClr>
                <a:srgbClr val="2EB6FF"/>
              </a:buClr>
            </a:pPr>
            <a:r>
              <a:rPr lang="en-GB" sz="2800" dirty="0">
                <a:solidFill>
                  <a:srgbClr val="073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Professionalising Communications Services</a:t>
            </a:r>
            <a:br>
              <a:rPr lang="en-GB" sz="2800" dirty="0">
                <a:solidFill>
                  <a:srgbClr val="073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400" dirty="0">
              <a:solidFill>
                <a:srgbClr val="272727"/>
              </a:solidFill>
              <a:latin typeface="Arial"/>
            </a:endParaRP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72727"/>
                </a:solidFill>
                <a:latin typeface="Arial"/>
              </a:rPr>
              <a:t>Business critical issues are increasingly defined by a </a:t>
            </a:r>
            <a:r>
              <a:rPr lang="en-GB" sz="1400" b="1" dirty="0">
                <a:solidFill>
                  <a:srgbClr val="272727"/>
                </a:solidFill>
                <a:latin typeface="Arial"/>
              </a:rPr>
              <a:t>combined legal </a:t>
            </a:r>
            <a:br>
              <a:rPr lang="en-GB" sz="1400" b="1" dirty="0">
                <a:solidFill>
                  <a:srgbClr val="272727"/>
                </a:solidFill>
                <a:latin typeface="Arial"/>
              </a:rPr>
            </a:br>
            <a:r>
              <a:rPr lang="en-GB" sz="1400" b="1" dirty="0">
                <a:solidFill>
                  <a:srgbClr val="272727"/>
                </a:solidFill>
                <a:latin typeface="Arial"/>
              </a:rPr>
              <a:t>and communications response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. </a:t>
            </a: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72727"/>
                </a:solidFill>
                <a:latin typeface="Arial"/>
              </a:rPr>
              <a:t>Charities are as much concerned by </a:t>
            </a:r>
            <a:r>
              <a:rPr lang="en-GB" sz="1400" b="1" dirty="0">
                <a:solidFill>
                  <a:srgbClr val="272727"/>
                </a:solidFill>
                <a:latin typeface="Arial"/>
              </a:rPr>
              <a:t>damage to their reputation 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and impact on donations as they are to legal consequences of litigation or regulatory intervention</a:t>
            </a: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A flawed communications response can be fatal to a charity.</a:t>
            </a: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Professional service advisors must collaborate 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to ensure charities are properly advised and supported. </a:t>
            </a: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72727"/>
                </a:solidFill>
                <a:latin typeface="Arial"/>
              </a:rPr>
              <a:t>Communications advisors must have a </a:t>
            </a:r>
            <a:r>
              <a:rPr lang="en-GB" sz="1400" b="1" dirty="0">
                <a:solidFill>
                  <a:srgbClr val="272727"/>
                </a:solidFill>
                <a:latin typeface="Arial"/>
              </a:rPr>
              <a:t>proper understanding of the legal issues </a:t>
            </a:r>
            <a:br>
              <a:rPr lang="en-GB" sz="1400" dirty="0">
                <a:solidFill>
                  <a:srgbClr val="272727"/>
                </a:solidFill>
                <a:latin typeface="Arial"/>
              </a:rPr>
            </a:br>
            <a:r>
              <a:rPr lang="en-GB" sz="1400" dirty="0">
                <a:solidFill>
                  <a:srgbClr val="272727"/>
                </a:solidFill>
                <a:latin typeface="Arial"/>
              </a:rPr>
              <a:t>that underpin any crisis or reputation threat. </a:t>
            </a:r>
          </a:p>
        </p:txBody>
      </p:sp>
    </p:spTree>
    <p:extLst>
      <p:ext uri="{BB962C8B-B14F-4D97-AF65-F5344CB8AC3E}">
        <p14:creationId xmlns:p14="http://schemas.microsoft.com/office/powerpoint/2010/main" val="48533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380314_stressMan.pn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18532" y="327547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altLang="zh-TW" sz="3600" dirty="0">
                <a:solidFill>
                  <a:schemeClr val="bg1"/>
                </a:solidFill>
              </a:rPr>
              <a:t>1</a:t>
            </a:r>
            <a:r>
              <a:rPr lang="en-US" altLang="zh-TW" sz="3600" baseline="30000" dirty="0">
                <a:solidFill>
                  <a:schemeClr val="bg1"/>
                </a:solidFill>
              </a:rPr>
              <a:t>st</a:t>
            </a:r>
            <a:r>
              <a:rPr lang="en-US" altLang="zh-TW" sz="3600" dirty="0">
                <a:solidFill>
                  <a:schemeClr val="bg1"/>
                </a:solidFill>
              </a:rPr>
              <a:t>  Principle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5836426" y="886723"/>
            <a:ext cx="9217055" cy="4664616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rm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AU" sz="5000" dirty="0">
                <a:solidFill>
                  <a:srgbClr val="FFFFFF"/>
                </a:solidFill>
              </a:rPr>
              <a:t>STAKEHOLDERS</a:t>
            </a:r>
          </a:p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AU" sz="5000" dirty="0">
                <a:solidFill>
                  <a:srgbClr val="FFFFFF"/>
                </a:solidFill>
              </a:rPr>
              <a:t>HATE SURPRISES</a:t>
            </a:r>
            <a:endParaRPr lang="en-US"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6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244692-001_Crow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45478" y="433754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sz="3600">
                <a:solidFill>
                  <a:srgbClr val="FFFFFF"/>
                </a:solidFill>
              </a:rPr>
              <a:t>2</a:t>
            </a:r>
            <a:r>
              <a:rPr lang="en-US" sz="3600" baseline="30000">
                <a:solidFill>
                  <a:srgbClr val="FFFFFF"/>
                </a:solidFill>
              </a:rPr>
              <a:t>nd</a:t>
            </a:r>
            <a:r>
              <a:rPr lang="en-US" sz="3600">
                <a:solidFill>
                  <a:srgbClr val="FFFFFF"/>
                </a:solidFill>
              </a:rPr>
              <a:t> Principle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445478" y="1265237"/>
            <a:ext cx="10169075" cy="4327525"/>
          </a:xfrm>
          <a:prstGeom prst="rect">
            <a:avLst/>
          </a:prstGeom>
        </p:spPr>
        <p:txBody>
          <a:bodyPr vert="horz" lIns="91440" tIns="45720" rIns="91440" bIns="45720" numCol="3" spcCol="228600" rtlCol="0">
            <a:norm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altLang="zh-TW" sz="4000" dirty="0">
                <a:solidFill>
                  <a:srgbClr val="FFFFFF"/>
                </a:solidFill>
              </a:rPr>
              <a:t>ACTIVISTS ARE DOING </a:t>
            </a:r>
            <a:br>
              <a:rPr lang="en-US" altLang="zh-TW" sz="4000" dirty="0">
                <a:solidFill>
                  <a:srgbClr val="FFFFFF"/>
                </a:solidFill>
              </a:rPr>
            </a:br>
            <a:r>
              <a:rPr lang="en-US" altLang="zh-TW" sz="4000" dirty="0">
                <a:solidFill>
                  <a:srgbClr val="FFFFFF"/>
                </a:solidFill>
              </a:rPr>
              <a:t>THEIR HOMEWORK</a:t>
            </a:r>
          </a:p>
          <a:p>
            <a:pPr>
              <a:lnSpc>
                <a:spcPts val="4500"/>
              </a:lnSpc>
              <a:tabLst>
                <a:tab pos="4343400" algn="l"/>
              </a:tabLst>
            </a:pPr>
            <a:endParaRPr lang="en-US"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26 at 11.44.32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595953" y="341194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sz="3600">
                <a:solidFill>
                  <a:srgbClr val="FFFFFF"/>
                </a:solidFill>
              </a:rPr>
              <a:t>3</a:t>
            </a:r>
            <a:r>
              <a:rPr lang="en-US" sz="3600" baseline="30000">
                <a:solidFill>
                  <a:srgbClr val="FFFFFF"/>
                </a:solidFill>
              </a:rPr>
              <a:t>rd</a:t>
            </a:r>
            <a:r>
              <a:rPr lang="en-US" sz="3600">
                <a:solidFill>
                  <a:srgbClr val="FFFFFF"/>
                </a:solidFill>
              </a:rPr>
              <a:t> Principle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8588896" y="3302000"/>
            <a:ext cx="7446240" cy="3556000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rm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sz="5000" dirty="0">
                <a:solidFill>
                  <a:srgbClr val="FFFFFF"/>
                </a:solidFill>
              </a:rPr>
              <a:t>YOU’RE 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JUDGED 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BY THE 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COMPANY 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YOU KEEP</a:t>
            </a:r>
          </a:p>
        </p:txBody>
      </p:sp>
    </p:spTree>
    <p:extLst>
      <p:ext uri="{BB962C8B-B14F-4D97-AF65-F5344CB8AC3E}">
        <p14:creationId xmlns:p14="http://schemas.microsoft.com/office/powerpoint/2010/main" val="141166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505698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91237" y="307187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4</a:t>
            </a:r>
            <a:r>
              <a:rPr lang="en-US" sz="3600" baseline="30000" dirty="0">
                <a:solidFill>
                  <a:srgbClr val="FFFFFF"/>
                </a:solidFill>
              </a:rPr>
              <a:t>th</a:t>
            </a:r>
            <a:r>
              <a:rPr lang="en-US" sz="3600" dirty="0">
                <a:solidFill>
                  <a:srgbClr val="FFFFFF"/>
                </a:solidFill>
              </a:rPr>
              <a:t> Principle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91237" y="4325798"/>
            <a:ext cx="7429295" cy="2668588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rmAutofit fontScale="92500"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altLang="zh-TW" sz="5000" dirty="0">
                <a:solidFill>
                  <a:srgbClr val="FFFFFF"/>
                </a:solidFill>
              </a:rPr>
              <a:t>PENETRATION OF </a:t>
            </a:r>
            <a:br>
              <a:rPr lang="en-US" altLang="zh-TW" sz="5000" dirty="0">
                <a:solidFill>
                  <a:srgbClr val="FFFFFF"/>
                </a:solidFill>
              </a:rPr>
            </a:br>
            <a:r>
              <a:rPr lang="en-US" altLang="zh-TW" sz="5000" dirty="0">
                <a:solidFill>
                  <a:srgbClr val="FFFFFF"/>
                </a:solidFill>
              </a:rPr>
              <a:t>SOCIAL MEDIA MEANS ENTERPRISE MUST OWN </a:t>
            </a:r>
            <a:br>
              <a:rPr lang="en-US" altLang="zh-TW" sz="5000" dirty="0">
                <a:solidFill>
                  <a:srgbClr val="FFFFFF"/>
                </a:solidFill>
              </a:rPr>
            </a:br>
            <a:r>
              <a:rPr lang="en-US" altLang="zh-TW" sz="5000" dirty="0">
                <a:solidFill>
                  <a:srgbClr val="FFFFFF"/>
                </a:solidFill>
              </a:rPr>
              <a:t>THE FACTUAL RECORD</a:t>
            </a:r>
            <a:endParaRPr lang="en-US"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eamaltman.com/wp-content/uploads/2012/05/Growing-a-Successful-Business-Risk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36646" y="341194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sz="3600">
                <a:solidFill>
                  <a:srgbClr val="FFFFFF"/>
                </a:solidFill>
              </a:rPr>
              <a:t>5</a:t>
            </a:r>
            <a:r>
              <a:rPr lang="en-US" sz="3600" baseline="30000">
                <a:solidFill>
                  <a:srgbClr val="FFFFFF"/>
                </a:solidFill>
              </a:rPr>
              <a:t>th</a:t>
            </a:r>
            <a:r>
              <a:rPr lang="en-US" sz="3600">
                <a:solidFill>
                  <a:srgbClr val="FFFFFF"/>
                </a:solidFill>
              </a:rPr>
              <a:t> Principle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222216" y="4411639"/>
            <a:ext cx="5727700" cy="3746500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rm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altLang="zh-TW" sz="5000" dirty="0">
                <a:solidFill>
                  <a:schemeClr val="bg2">
                    <a:lumMod val="50000"/>
                  </a:schemeClr>
                </a:solidFill>
              </a:rPr>
              <a:t>TRANSPARENCY AND RISK ARE INVERSELY RELATED</a:t>
            </a:r>
            <a:endParaRPr lang="en-US" sz="5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zzle_Blu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77589" y="323848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altLang="zh-CN" sz="3600">
                <a:solidFill>
                  <a:srgbClr val="FFFFFF"/>
                </a:solidFill>
              </a:rPr>
              <a:t>6</a:t>
            </a:r>
            <a:r>
              <a:rPr lang="en-US" altLang="zh-CN" sz="3600" baseline="30000">
                <a:solidFill>
                  <a:srgbClr val="FFFFFF"/>
                </a:solidFill>
              </a:rPr>
              <a:t>th</a:t>
            </a:r>
            <a:r>
              <a:rPr lang="en-US" altLang="zh-CN" sz="3600">
                <a:solidFill>
                  <a:srgbClr val="FFFFFF"/>
                </a:solidFill>
              </a:rPr>
              <a:t> Principle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77589" y="4254500"/>
            <a:ext cx="7436430" cy="2603500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rm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altLang="zh-TW" sz="5000" dirty="0">
                <a:solidFill>
                  <a:srgbClr val="FFFFFF"/>
                </a:solidFill>
              </a:rPr>
              <a:t>ALIGN STAKEHOLDER INTERESTS WITH </a:t>
            </a:r>
            <a:br>
              <a:rPr lang="en-US" altLang="zh-TW" sz="5000" dirty="0">
                <a:solidFill>
                  <a:srgbClr val="FFFFFF"/>
                </a:solidFill>
              </a:rPr>
            </a:br>
            <a:r>
              <a:rPr lang="en-US" altLang="zh-TW" sz="5000" dirty="0">
                <a:solidFill>
                  <a:srgbClr val="FFFFFF"/>
                </a:solidFill>
              </a:rPr>
              <a:t>STRATEGIC OBJECTIVES</a:t>
            </a:r>
            <a:endParaRPr lang="en-US"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47349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227464" y="215902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7</a:t>
            </a:r>
            <a:r>
              <a:rPr lang="en-US" sz="3600" baseline="30000" dirty="0">
                <a:solidFill>
                  <a:srgbClr val="FFFFFF"/>
                </a:solidFill>
              </a:rPr>
              <a:t>th</a:t>
            </a:r>
            <a:r>
              <a:rPr lang="en-US" sz="3600" dirty="0">
                <a:solidFill>
                  <a:srgbClr val="FFFFFF"/>
                </a:solidFill>
              </a:rPr>
              <a:t> Principle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6089855" y="4334585"/>
            <a:ext cx="6102145" cy="2679700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00" dirty="0">
                <a:solidFill>
                  <a:schemeClr val="bg1"/>
                </a:solidFill>
              </a:rPr>
              <a:t>If someone says </a:t>
            </a:r>
            <a:r>
              <a:rPr lang="en-US" altLang="zh-TW" sz="2600" dirty="0">
                <a:solidFill>
                  <a:schemeClr val="bg1"/>
                </a:solidFill>
              </a:rPr>
              <a:t>“THAT’S IMPOSSIBLE” </a:t>
            </a:r>
            <a:br>
              <a:rPr lang="en-US" altLang="zh-TW" sz="2600" dirty="0">
                <a:solidFill>
                  <a:schemeClr val="bg1"/>
                </a:solidFill>
              </a:rPr>
            </a:br>
            <a:r>
              <a:rPr lang="en-US" altLang="zh-TW" sz="2100" dirty="0">
                <a:solidFill>
                  <a:schemeClr val="bg1"/>
                </a:solidFill>
              </a:rPr>
              <a:t>understand it to mean: “According to</a:t>
            </a:r>
            <a:br>
              <a:rPr lang="en-US" altLang="zh-TW" sz="2100" dirty="0">
                <a:solidFill>
                  <a:schemeClr val="bg1"/>
                </a:solidFill>
              </a:rPr>
            </a:br>
            <a:r>
              <a:rPr lang="en-US" altLang="zh-TW" sz="2600" dirty="0">
                <a:solidFill>
                  <a:schemeClr val="bg1"/>
                </a:solidFill>
              </a:rPr>
              <a:t>MY VERY NARROW AND LIMITED </a:t>
            </a:r>
            <a:br>
              <a:rPr lang="en-US" altLang="zh-TW" sz="2600" dirty="0">
                <a:solidFill>
                  <a:schemeClr val="bg1"/>
                </a:solidFill>
              </a:rPr>
            </a:br>
            <a:r>
              <a:rPr lang="en-US" altLang="zh-TW" sz="2600" dirty="0">
                <a:solidFill>
                  <a:schemeClr val="bg1"/>
                </a:solidFill>
              </a:rPr>
              <a:t>UNDERSTANDING OF REALITY </a:t>
            </a:r>
            <a:br>
              <a:rPr lang="en-US" altLang="zh-TW" sz="2600" dirty="0">
                <a:solidFill>
                  <a:schemeClr val="bg1"/>
                </a:solidFill>
              </a:rPr>
            </a:br>
            <a:r>
              <a:rPr lang="en-US" altLang="zh-TW" sz="2100" dirty="0">
                <a:solidFill>
                  <a:schemeClr val="bg1"/>
                </a:solidFill>
              </a:rPr>
              <a:t>that’s very unlikely.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03408" y="1122529"/>
            <a:ext cx="7886492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192024" indent="-192024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411480" indent="-13716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77724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109728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altLang="zh-TW" sz="5000" dirty="0">
                <a:solidFill>
                  <a:srgbClr val="FFFFFF"/>
                </a:solidFill>
                <a:latin typeface="+mj-lt"/>
              </a:rPr>
              <a:t>NO SCENARIO IS </a:t>
            </a:r>
            <a:br>
              <a:rPr lang="en-US" altLang="zh-TW" sz="5000" dirty="0">
                <a:solidFill>
                  <a:srgbClr val="FFFFFF"/>
                </a:solidFill>
                <a:latin typeface="+mj-lt"/>
              </a:rPr>
            </a:br>
            <a:r>
              <a:rPr lang="en-US" altLang="zh-TW" sz="5000" dirty="0">
                <a:solidFill>
                  <a:srgbClr val="FFFFFF"/>
                </a:solidFill>
                <a:latin typeface="+mj-lt"/>
              </a:rPr>
              <a:t>TOO FAR-FETCHED</a:t>
            </a:r>
            <a:endParaRPr lang="en-US" sz="5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78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1708" y="333707"/>
            <a:ext cx="8185150" cy="711200"/>
          </a:xfrm>
        </p:spPr>
        <p:txBody>
          <a:bodyPr>
            <a:normAutofit/>
          </a:bodyPr>
          <a:lstStyle/>
          <a:p>
            <a:r>
              <a:rPr lang="en-US" dirty="0"/>
              <a:t>The</a:t>
            </a:r>
            <a:r>
              <a:rPr lang="en-US" dirty="0">
                <a:ea typeface="ＭＳ Ｐゴシック" pitchFamily="34" charset="-128"/>
                <a:cs typeface="Arial" pitchFamily="34" charset="0"/>
              </a:rPr>
              <a:t> t</a:t>
            </a:r>
            <a:r>
              <a:rPr lang="en-US" dirty="0"/>
              <a:t>en golden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282238" y="6542088"/>
            <a:ext cx="300037" cy="16351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fld id="{84598075-74D0-416A-B92F-E600690C358B}" type="slidenum">
              <a:rPr lang="en-US">
                <a:solidFill>
                  <a:schemeClr val="tx2"/>
                </a:solidFill>
                <a:cs typeface="+mn-cs"/>
              </a:rPr>
              <a:pPr eaLnBrk="0" hangingPunct="0">
                <a:defRPr/>
              </a:pPr>
              <a:t>18</a:t>
            </a:fld>
            <a:endParaRPr lang="en-US" dirty="0">
              <a:solidFill>
                <a:schemeClr val="tx2"/>
              </a:solidFill>
              <a:cs typeface="+mn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16804805"/>
              </p:ext>
            </p:extLst>
          </p:nvPr>
        </p:nvGraphicFramePr>
        <p:xfrm>
          <a:off x="615242" y="1219282"/>
          <a:ext cx="11284992" cy="5146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7987" y="5375514"/>
            <a:ext cx="1752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*Do NOT answer questions that are leading, hypothetical or based on incorrect information.</a:t>
            </a:r>
          </a:p>
        </p:txBody>
      </p:sp>
    </p:spTree>
    <p:extLst>
      <p:ext uri="{BB962C8B-B14F-4D97-AF65-F5344CB8AC3E}">
        <p14:creationId xmlns:p14="http://schemas.microsoft.com/office/powerpoint/2010/main" val="220042412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4671630" cy="41056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6530" y="1690688"/>
            <a:ext cx="8295469" cy="410567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63949" tIns="365760" rIns="182880" bIns="31974" numCol="2" rtlCol="0" anchor="ctr"/>
          <a:lstStyle/>
          <a:p>
            <a:pPr marL="285750" marR="0" lvl="0" indent="-285750" algn="ctr" defTabSz="4567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1633" y="2411599"/>
            <a:ext cx="8045261" cy="266385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85265" tIns="487680" rIns="243840" bIns="42632" numCol="1" rtlCol="0" anchor="ctr"/>
          <a:lstStyle/>
          <a:p>
            <a:pPr marL="472428" indent="-228594" defTabSz="1219170">
              <a:spcAft>
                <a:spcPts val="106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2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speed of risk </a:t>
            </a: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has become 280 characters or less.</a:t>
            </a:r>
          </a:p>
          <a:p>
            <a:pPr marL="472428" indent="-228594" defTabSz="1219170">
              <a:spcAft>
                <a:spcPts val="106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traditional concepts of </a:t>
            </a:r>
            <a:r>
              <a:rPr lang="en-US" sz="2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containment are no longer possible</a:t>
            </a:r>
            <a:r>
              <a:rPr lang="en-US" sz="2000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472428" lvl="0" indent="-228594" defTabSz="1219170">
              <a:spcAft>
                <a:spcPts val="106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Facts are negotiable</a:t>
            </a: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 The risk of not controlling the narrative or leaving a void for others to fill is greater than ever.</a:t>
            </a:r>
          </a:p>
          <a:p>
            <a:pPr marL="472428" lvl="0" indent="-228594" defTabSz="1219170">
              <a:spcAft>
                <a:spcPts val="106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There are </a:t>
            </a:r>
            <a:r>
              <a:rPr lang="en-US" sz="2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safe havens </a:t>
            </a: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digitally empowered agendas and social exposure.</a:t>
            </a:r>
          </a:p>
          <a:p>
            <a:pPr marL="472428" indent="-228594" defTabSz="1219170">
              <a:spcAft>
                <a:spcPts val="1067"/>
              </a:spcAft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80990" indent="-380990" algn="ctr" defTabSz="608995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204651" y="631189"/>
            <a:ext cx="8686800" cy="67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rgbClr val="0D4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Corporations are Facing a New Era of Crisis</a:t>
            </a:r>
          </a:p>
        </p:txBody>
      </p:sp>
    </p:spTree>
    <p:extLst>
      <p:ext uri="{BB962C8B-B14F-4D97-AF65-F5344CB8AC3E}">
        <p14:creationId xmlns:p14="http://schemas.microsoft.com/office/powerpoint/2010/main" val="3565192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455" y="588490"/>
            <a:ext cx="8318530" cy="802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D4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digital age </a:t>
            </a:r>
            <a:endParaRPr lang="en-GB" sz="3200" b="1" dirty="0">
              <a:solidFill>
                <a:srgbClr val="0D428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6" name="תמונה 4" descr="pres_1_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3092" y="5174572"/>
            <a:ext cx="581441" cy="609978"/>
          </a:xfrm>
          <a:prstGeom prst="rect">
            <a:avLst/>
          </a:prstGeom>
        </p:spPr>
      </p:pic>
      <p:pic>
        <p:nvPicPr>
          <p:cNvPr id="7" name="תמונה 5" descr="pres_1_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3092" y="4546777"/>
            <a:ext cx="581441" cy="634621"/>
          </a:xfrm>
          <a:prstGeom prst="rect">
            <a:avLst/>
          </a:prstGeom>
        </p:spPr>
      </p:pic>
      <p:pic>
        <p:nvPicPr>
          <p:cNvPr id="8" name="תמונה 6" descr="pres_1_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3092" y="3898507"/>
            <a:ext cx="581441" cy="641444"/>
          </a:xfrm>
          <a:prstGeom prst="rect">
            <a:avLst/>
          </a:prstGeom>
        </p:spPr>
      </p:pic>
      <p:pic>
        <p:nvPicPr>
          <p:cNvPr id="9" name="תמונה 7" descr="pres_1_5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3092" y="3284358"/>
            <a:ext cx="581441" cy="600503"/>
          </a:xfrm>
          <a:prstGeom prst="rect">
            <a:avLst/>
          </a:prstGeom>
        </p:spPr>
      </p:pic>
      <p:sp>
        <p:nvSpPr>
          <p:cNvPr id="10" name="מלבן 8"/>
          <p:cNvSpPr/>
          <p:nvPr/>
        </p:nvSpPr>
        <p:spPr>
          <a:xfrm flipH="1">
            <a:off x="2765947" y="3284356"/>
            <a:ext cx="7308375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28% of crises spread internationally within 1 hour</a:t>
            </a:r>
          </a:p>
        </p:txBody>
      </p:sp>
      <p:sp>
        <p:nvSpPr>
          <p:cNvPr id="11" name="מלבן 9"/>
          <p:cNvSpPr/>
          <p:nvPr/>
        </p:nvSpPr>
        <p:spPr>
          <a:xfrm flipH="1">
            <a:off x="2765947" y="3925801"/>
            <a:ext cx="7308375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average it takes 21 hours before companies are able to issue meaningful external communications to defend themselves</a:t>
            </a:r>
          </a:p>
        </p:txBody>
      </p:sp>
      <p:sp>
        <p:nvSpPr>
          <p:cNvPr id="12" name="מלבן 10"/>
          <p:cNvSpPr/>
          <p:nvPr/>
        </p:nvSpPr>
        <p:spPr>
          <a:xfrm flipH="1">
            <a:off x="2765947" y="4567246"/>
            <a:ext cx="7308375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69% of crises spread internationally within 24 hours and on average reach 11 countries</a:t>
            </a:r>
          </a:p>
        </p:txBody>
      </p:sp>
      <p:sp>
        <p:nvSpPr>
          <p:cNvPr id="13" name="מלבן 11"/>
          <p:cNvSpPr/>
          <p:nvPr/>
        </p:nvSpPr>
        <p:spPr>
          <a:xfrm flipH="1">
            <a:off x="2765947" y="5208691"/>
            <a:ext cx="7308375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 later, 53% of companies have not seen share prices regain pre-crisis levels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62116" y="1533783"/>
            <a:ext cx="8165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no such thing as a local crisis in the digital age today. Social media plays a significant role in spreading the story exponentially with just a few clicks. Yet companies tend to take too long to respond. </a:t>
            </a:r>
            <a:endParaRPr lang="en-US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4900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94617" y="6518446"/>
            <a:ext cx="2133600" cy="168275"/>
          </a:xfrm>
          <a:prstGeom prst="rect">
            <a:avLst/>
          </a:prstGeom>
        </p:spPr>
        <p:txBody>
          <a:bodyPr/>
          <a:lstStyle/>
          <a:p>
            <a:fld id="{11EA8642-A11C-E54B-926B-417B804C10F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15" descr="http://nymag.com/daily/intel/20070706wsj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3"/>
          <a:stretch/>
        </p:blipFill>
        <p:spPr bwMode="auto">
          <a:xfrm>
            <a:off x="0" y="-101600"/>
            <a:ext cx="1219199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1" y="2971800"/>
            <a:ext cx="9432925" cy="280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428" y="5060950"/>
            <a:ext cx="9432925" cy="1435100"/>
          </a:xfrm>
          <a:prstGeom prst="rect">
            <a:avLst/>
          </a:prstGeom>
          <a:solidFill>
            <a:schemeClr val="bg1">
              <a:lumMod val="65000"/>
              <a:alpha val="73000"/>
            </a:schemeClr>
          </a:solidFill>
        </p:spPr>
        <p:txBody>
          <a:bodyPr wrap="square" lIns="69238" tIns="34619" rIns="69238" bIns="34619" rtlCol="0">
            <a:noAutofit/>
          </a:bodyPr>
          <a:lstStyle/>
          <a:p>
            <a:pPr>
              <a:spcBef>
                <a:spcPts val="1200"/>
              </a:spcBef>
            </a:pPr>
            <a:endParaRPr lang="en-US" sz="600" b="1" dirty="0">
              <a:solidFill>
                <a:srgbClr val="394960"/>
              </a:solidFill>
              <a:latin typeface="+mj-lt"/>
              <a:cs typeface="Arabic Typesetting" pitchFamily="66" charset="-78"/>
            </a:endParaRPr>
          </a:p>
          <a:p>
            <a:pPr marL="177800">
              <a:spcBef>
                <a:spcPts val="1200"/>
              </a:spcBef>
            </a:pPr>
            <a:r>
              <a:rPr lang="en-US" sz="4400" b="1" dirty="0">
                <a:solidFill>
                  <a:srgbClr val="394960"/>
                </a:solidFill>
                <a:latin typeface="+mj-lt"/>
                <a:cs typeface="Arabic Typesetting" pitchFamily="66" charset="-78"/>
              </a:rPr>
              <a:t>Crisis Communications </a:t>
            </a:r>
          </a:p>
          <a:p>
            <a:pPr marL="177800">
              <a:spcBef>
                <a:spcPts val="1200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  <a:cs typeface="Arabic Typesetting" pitchFamily="66" charset="-78"/>
              </a:rPr>
              <a:t>Key insights and principles for managing risk and preserving reputation</a:t>
            </a:r>
          </a:p>
        </p:txBody>
      </p:sp>
    </p:spTree>
    <p:extLst>
      <p:ext uri="{BB962C8B-B14F-4D97-AF65-F5344CB8AC3E}">
        <p14:creationId xmlns:p14="http://schemas.microsoft.com/office/powerpoint/2010/main" val="268948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96819"/>
            <a:ext cx="10769600" cy="640080"/>
          </a:xfrm>
        </p:spPr>
        <p:txBody>
          <a:bodyPr>
            <a:normAutofit/>
          </a:bodyPr>
          <a:lstStyle/>
          <a:p>
            <a:r>
              <a:rPr lang="en-US" dirty="0"/>
              <a:t>Crisis Management: Two Perspectives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64255" y="4280700"/>
            <a:ext cx="8222746" cy="3690937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0" indent="0" algn="l" defTabSz="1306155" rtl="0" eaLnBrk="1" latinLnBrk="0" hangingPunct="1"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defRPr>
            </a:lvl1pPr>
            <a:lvl2pPr marL="507975" indent="-282562" algn="l" defTabSz="1306155" rtl="0" eaLnBrk="1" latinLnBrk="0" hangingPunct="1">
              <a:spcBef>
                <a:spcPts val="0"/>
              </a:spcBef>
              <a:buFont typeface="Arial"/>
              <a:buChar char="•"/>
              <a:tabLst/>
              <a:defRPr sz="1600" kern="120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defRPr>
            </a:lvl2pPr>
            <a:lvl3pPr marL="917530" indent="-225414" algn="l" defTabSz="1306155" rtl="0" eaLnBrk="1" latinLnBrk="0" hangingPunct="1">
              <a:spcBef>
                <a:spcPts val="0"/>
              </a:spcBef>
              <a:buFont typeface="Arial"/>
              <a:buChar char="•"/>
              <a:defRPr sz="1600" kern="120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defRPr>
            </a:lvl3pPr>
            <a:lvl4pPr marL="2285771" indent="-326539" algn="l" defTabSz="1306155" rtl="0" eaLnBrk="1" latinLnBrk="0" hangingPunct="1">
              <a:spcBef>
                <a:spcPts val="0"/>
              </a:spcBef>
              <a:buFont typeface="Arial"/>
              <a:buChar char="•"/>
              <a:defRPr sz="1600" kern="120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defRPr>
            </a:lvl4pPr>
            <a:lvl5pPr marL="2938849" indent="-326539" algn="l" defTabSz="1306155" rtl="0" eaLnBrk="1" latinLnBrk="0" hangingPunct="1">
              <a:spcBef>
                <a:spcPts val="0"/>
              </a:spcBef>
              <a:buFont typeface="Arial"/>
              <a:buChar char="•"/>
              <a:defRPr sz="1600" kern="120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defRPr>
            </a:lvl5pPr>
            <a:lvl6pPr marL="3591926" indent="-326539" algn="l" defTabSz="1306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003" indent="-326539" algn="l" defTabSz="1306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082" indent="-326539" algn="l" defTabSz="1306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160" indent="-326539" algn="l" defTabSz="1306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0875" lvl="1" indent="-342900">
              <a:spcAft>
                <a:spcPts val="1200"/>
              </a:spcAft>
              <a:buClr>
                <a:srgbClr val="394960"/>
              </a:buClr>
              <a:buSzPct val="100000"/>
              <a:buFont typeface="Wingdings" pitchFamily="2" charset="2"/>
              <a:buChar char="§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1200"/>
              </a:spcAft>
              <a:buClr>
                <a:srgbClr val="394960"/>
              </a:buClr>
              <a:buSzPct val="100000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Organizations that fail to deliver information to stakeholders and media firsthand risk their stories being told through rumor, conjecture, misperceptions and misinformation</a:t>
            </a:r>
          </a:p>
          <a:p>
            <a:pPr algn="ctr">
              <a:spcAft>
                <a:spcPts val="1200"/>
              </a:spcAft>
              <a:buClr>
                <a:srgbClr val="394960"/>
              </a:buClr>
              <a:buSzPct val="100000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>
              <a:spcAft>
                <a:spcPts val="1200"/>
              </a:spcAft>
              <a:buClr>
                <a:srgbClr val="394960"/>
              </a:buClr>
              <a:buSzPct val="100000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0" y="2251114"/>
            <a:ext cx="3251200" cy="2168486"/>
          </a:xfrm>
          <a:prstGeom prst="rect">
            <a:avLst/>
          </a:prstGeom>
          <a:solidFill>
            <a:srgbClr val="E4E4E4"/>
          </a:solidFill>
        </p:spPr>
        <p:txBody>
          <a:bodyPr wrap="square" lIns="69238" tIns="34619" rIns="69238" bIns="34619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394960"/>
                </a:solidFill>
                <a:latin typeface="+mj-lt"/>
                <a:cs typeface="Arabic Typesetting" pitchFamily="66" charset="-78"/>
              </a:rPr>
              <a:t>“How do we fix this problem?”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500" y="1784350"/>
            <a:ext cx="3251200" cy="508000"/>
          </a:xfrm>
          <a:prstGeom prst="rect">
            <a:avLst/>
          </a:prstGeom>
          <a:solidFill>
            <a:srgbClr val="394960"/>
          </a:solidFill>
        </p:spPr>
        <p:txBody>
          <a:bodyPr wrap="square" lIns="69238" tIns="34619" rIns="69238" bIns="34619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Arabic Typesetting" pitchFamily="66" charset="-78"/>
              </a:rPr>
              <a:t>OPERATIONS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5400" y="2251114"/>
            <a:ext cx="3263900" cy="2168487"/>
          </a:xfrm>
          <a:prstGeom prst="rect">
            <a:avLst/>
          </a:prstGeom>
          <a:solidFill>
            <a:srgbClr val="E4E4E4"/>
          </a:solidFill>
        </p:spPr>
        <p:txBody>
          <a:bodyPr wrap="square" lIns="69238" tIns="34619" rIns="69238" bIns="34619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394960"/>
                </a:solidFill>
                <a:latin typeface="+mj-lt"/>
                <a:cs typeface="Arabic Typesetting" pitchFamily="66" charset="-78"/>
              </a:rPr>
              <a:t>“How do we safeguard our reputation while this problem is fixed?”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5400" y="1784350"/>
            <a:ext cx="3263900" cy="508000"/>
          </a:xfrm>
          <a:prstGeom prst="rect">
            <a:avLst/>
          </a:prstGeom>
          <a:solidFill>
            <a:srgbClr val="394960"/>
          </a:solidFill>
        </p:spPr>
        <p:txBody>
          <a:bodyPr wrap="square" lIns="69238" tIns="34619" rIns="69238" bIns="34619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Arabic Typesetting" pitchFamily="66" charset="-78"/>
              </a:rPr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60463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ED1C-075B-4E47-94CC-10A97319DD6F}" type="slidenum">
              <a:rPr lang="en-US" smtClean="0"/>
              <a:t>6</a:t>
            </a:fld>
            <a:endParaRPr lang="en-US" dirty="0"/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2735" y="1417638"/>
            <a:ext cx="10299842" cy="272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9155" y="3263649"/>
            <a:ext cx="3072384" cy="671278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identified weak-spot that should be looked into so that it doesn’t become an issue or escalate to crisis status.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29689" y="2861318"/>
            <a:ext cx="1159674" cy="234515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(RISK)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8219" y="2850559"/>
            <a:ext cx="1159674" cy="234515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(ISSUE)</a:t>
            </a:r>
          </a:p>
        </p:txBody>
      </p:sp>
      <p:sp>
        <p:nvSpPr>
          <p:cNvPr id="9" name="Rectangle 8"/>
          <p:cNvSpPr/>
          <p:nvPr/>
        </p:nvSpPr>
        <p:spPr>
          <a:xfrm>
            <a:off x="4629230" y="3265801"/>
            <a:ext cx="3034148" cy="671278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matter that if not dealt with, may negatively shift stakeholder perception and effect your  ability to do business.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13586" y="3255037"/>
            <a:ext cx="3034148" cy="671278"/>
          </a:xfrm>
          <a:prstGeom prst="rect">
            <a:avLst/>
          </a:prstGeom>
          <a:solidFill>
            <a:srgbClr val="BA1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incident that immediately stops your operations and effect your ability to do business.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33845" y="2839801"/>
            <a:ext cx="1159674" cy="234515"/>
          </a:xfrm>
          <a:prstGeom prst="rect">
            <a:avLst/>
          </a:prstGeom>
          <a:solidFill>
            <a:srgbClr val="BA1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(CRISIS)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9364" y="4319738"/>
            <a:ext cx="84553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to consider: 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impact to business functions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impact to company’s values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impact to key stakeholders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impact to company’s financials 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Anticipated outcome if ignored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Anticipated lifecycle (traditional, online, social)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 Crisis?</a:t>
            </a:r>
          </a:p>
        </p:txBody>
      </p:sp>
    </p:spTree>
    <p:extLst>
      <p:ext uri="{BB962C8B-B14F-4D97-AF65-F5344CB8AC3E}">
        <p14:creationId xmlns:p14="http://schemas.microsoft.com/office/powerpoint/2010/main" val="364958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flipV="1">
            <a:off x="1671398" y="1775309"/>
            <a:ext cx="2166634" cy="3307382"/>
          </a:xfrm>
          <a:prstGeom prst="rect">
            <a:avLst/>
          </a:prstGeom>
          <a:solidFill>
            <a:srgbClr val="394960"/>
          </a:solidFill>
          <a:ln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xcxxc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073777" y="1842428"/>
            <a:ext cx="3039610" cy="1552078"/>
            <a:chOff x="432527" y="1509486"/>
            <a:chExt cx="3819750" cy="1922190"/>
          </a:xfrm>
        </p:grpSpPr>
        <p:sp>
          <p:nvSpPr>
            <p:cNvPr id="16" name="Folded Corner 15"/>
            <p:cNvSpPr/>
            <p:nvPr/>
          </p:nvSpPr>
          <p:spPr>
            <a:xfrm>
              <a:off x="432527" y="1509486"/>
              <a:ext cx="3819750" cy="1922190"/>
            </a:xfrm>
            <a:prstGeom prst="foldedCorner">
              <a:avLst/>
            </a:prstGeom>
            <a:solidFill>
              <a:srgbClr val="394960"/>
            </a:solidFill>
            <a:ln>
              <a:noFill/>
            </a:ln>
            <a:effectLst>
              <a:outerShdw blurRad="63500" dist="50800" dir="2700000" algn="tl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881050" y="1509487"/>
              <a:ext cx="2371227" cy="1922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anchor="ctr"/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EXECUTIVE LEADERSHIP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544285" y="1625600"/>
              <a:ext cx="1336765" cy="168365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279769" y="1842426"/>
            <a:ext cx="3039610" cy="1552081"/>
            <a:chOff x="4578319" y="1509484"/>
            <a:chExt cx="3819750" cy="1922193"/>
          </a:xfrm>
        </p:grpSpPr>
        <p:sp>
          <p:nvSpPr>
            <p:cNvPr id="18" name="Folded Corner 17"/>
            <p:cNvSpPr/>
            <p:nvPr/>
          </p:nvSpPr>
          <p:spPr>
            <a:xfrm>
              <a:off x="4578319" y="1509484"/>
              <a:ext cx="3819750" cy="1922190"/>
            </a:xfrm>
            <a:prstGeom prst="foldedCorner">
              <a:avLst/>
            </a:prstGeom>
            <a:solidFill>
              <a:srgbClr val="394960"/>
            </a:solidFill>
            <a:ln>
              <a:noFill/>
            </a:ln>
            <a:effectLst>
              <a:outerShdw blurRad="63500" dist="50800" dir="2700000" algn="tl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026842" y="1509487"/>
              <a:ext cx="2360109" cy="1922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LEGAL COUNSEL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80359" y="1625600"/>
              <a:ext cx="1346484" cy="1683658"/>
            </a:xfrm>
            <a:prstGeom prst="rect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63804" y="3586291"/>
            <a:ext cx="3039610" cy="1552079"/>
            <a:chOff x="4578319" y="3698778"/>
            <a:chExt cx="3819750" cy="1922191"/>
          </a:xfrm>
        </p:grpSpPr>
        <p:sp>
          <p:nvSpPr>
            <p:cNvPr id="20" name="Folded Corner 19"/>
            <p:cNvSpPr/>
            <p:nvPr/>
          </p:nvSpPr>
          <p:spPr>
            <a:xfrm>
              <a:off x="4578319" y="3698778"/>
              <a:ext cx="3819750" cy="1922190"/>
            </a:xfrm>
            <a:prstGeom prst="foldedCorner">
              <a:avLst/>
            </a:prstGeom>
            <a:solidFill>
              <a:srgbClr val="394960"/>
            </a:solidFill>
            <a:ln>
              <a:noFill/>
            </a:ln>
            <a:effectLst>
              <a:outerShdw blurRad="63500" dist="50800" dir="2700000" algn="tl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26842" y="3698779"/>
              <a:ext cx="2360109" cy="1922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OPERATIONS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0359" y="3810000"/>
              <a:ext cx="1346484" cy="169817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031113" y="3484678"/>
            <a:ext cx="3039610" cy="1552079"/>
            <a:chOff x="432526" y="3698778"/>
            <a:chExt cx="3819750" cy="1922191"/>
          </a:xfrm>
        </p:grpSpPr>
        <p:sp>
          <p:nvSpPr>
            <p:cNvPr id="17" name="Folded Corner 16"/>
            <p:cNvSpPr/>
            <p:nvPr/>
          </p:nvSpPr>
          <p:spPr>
            <a:xfrm>
              <a:off x="432526" y="3698778"/>
              <a:ext cx="3819750" cy="1922190"/>
            </a:xfrm>
            <a:prstGeom prst="foldedCorner">
              <a:avLst/>
            </a:prstGeom>
            <a:gradFill>
              <a:gsLst>
                <a:gs pos="89000">
                  <a:schemeClr val="tx2"/>
                </a:gs>
                <a:gs pos="8000">
                  <a:schemeClr val="tx2">
                    <a:lumMod val="50000"/>
                  </a:schemeClr>
                </a:gs>
              </a:gsLst>
              <a:lin ang="3900000" scaled="0"/>
            </a:gradFill>
            <a:ln>
              <a:noFill/>
            </a:ln>
            <a:effectLst>
              <a:outerShdw blurRad="63500" dist="50800" dir="2700000" algn="tl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881050" y="3698779"/>
              <a:ext cx="2371226" cy="1922190"/>
            </a:xfrm>
            <a:prstGeom prst="rect">
              <a:avLst/>
            </a:prstGeom>
            <a:solidFill>
              <a:srgbClr val="394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anchor="ctr"/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PUBLIC AFFAIRS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>
              <a:off x="544286" y="3810000"/>
              <a:ext cx="1336765" cy="1698171"/>
            </a:xfrm>
            <a:prstGeom prst="rect">
              <a:avLst/>
            </a:prstGeom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EA8642-A11C-E54B-926B-417B804C10F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598459" y="468420"/>
            <a:ext cx="8185150" cy="711200"/>
          </a:xfrm>
        </p:spPr>
        <p:txBody>
          <a:bodyPr>
            <a:normAutofit/>
          </a:bodyPr>
          <a:lstStyle/>
          <a:p>
            <a:r>
              <a:rPr lang="en-US" sz="3200" cap="none" dirty="0"/>
              <a:t>Preparation mindset &amp; orientation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95767" y="2209564"/>
            <a:ext cx="216663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Reputation management is not a corporate function, but a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capability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043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955A9F-A7D9-4365-80A1-5E7D1D1B2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347951"/>
            <a:ext cx="10769600" cy="4978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UK and international charities face increasingly complex legal and regulatory challenges</a:t>
            </a:r>
          </a:p>
          <a:p>
            <a:endParaRPr lang="en-GB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052797-09BE-4E4E-AF94-17E84934D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707871"/>
            <a:ext cx="10769600" cy="640080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chemeClr val="tx1"/>
                </a:solidFill>
              </a:rPr>
              <a:t>Legal and Regulatory Landscape</a:t>
            </a:r>
            <a:br>
              <a:rPr lang="en-GB" b="0" dirty="0">
                <a:solidFill>
                  <a:schemeClr val="tx1"/>
                </a:solidFill>
              </a:rPr>
            </a:b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3B187-C7D2-4877-82CE-67F7B3DA47DC}"/>
              </a:ext>
            </a:extLst>
          </p:cNvPr>
          <p:cNvSpPr txBox="1"/>
          <p:nvPr/>
        </p:nvSpPr>
        <p:spPr>
          <a:xfrm>
            <a:off x="711200" y="2500187"/>
            <a:ext cx="10769600" cy="1184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/>
              <a:t>Key regulators and authorities include</a:t>
            </a:r>
            <a:r>
              <a:rPr lang="en-GB" sz="1400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Charity Commission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Fundraising Regulator – voluntary, self-regulation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Information Commissioner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01F54-3002-42B1-BB64-05DC430586C1}"/>
              </a:ext>
            </a:extLst>
          </p:cNvPr>
          <p:cNvSpPr txBox="1"/>
          <p:nvPr/>
        </p:nvSpPr>
        <p:spPr>
          <a:xfrm>
            <a:off x="711200" y="3974687"/>
            <a:ext cx="107696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/>
              <a:t>Key legislation that impacts charities includes: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Charities (Protection and Social Investment) Act 2016 giving power to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dirty="0"/>
              <a:t>Issue official warnings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dirty="0"/>
              <a:t>Disqualify trustees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dirty="0"/>
              <a:t>Winding up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EU General Data Protection Regulation (GDPR)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Code of Fundraising Practice</a:t>
            </a:r>
          </a:p>
        </p:txBody>
      </p:sp>
    </p:spTree>
    <p:extLst>
      <p:ext uri="{BB962C8B-B14F-4D97-AF65-F5344CB8AC3E}">
        <p14:creationId xmlns:p14="http://schemas.microsoft.com/office/powerpoint/2010/main" val="50166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408210-0A74-431E-B8BF-70647B2A2A44}"/>
              </a:ext>
            </a:extLst>
          </p:cNvPr>
          <p:cNvSpPr txBox="1"/>
          <p:nvPr/>
        </p:nvSpPr>
        <p:spPr>
          <a:xfrm>
            <a:off x="830317" y="578069"/>
            <a:ext cx="1068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272727"/>
                </a:solidFill>
                <a:latin typeface="Arial"/>
                <a:ea typeface="+mj-ea"/>
              </a:rPr>
              <a:t>Recent legal issues faced by charities</a:t>
            </a:r>
            <a:endParaRPr lang="en-GB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A7E58-47CD-445C-AD32-21D6ACDAAE44}"/>
              </a:ext>
            </a:extLst>
          </p:cNvPr>
          <p:cNvSpPr txBox="1"/>
          <p:nvPr/>
        </p:nvSpPr>
        <p:spPr>
          <a:xfrm>
            <a:off x="830317" y="1376855"/>
            <a:ext cx="107836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solidFill>
                  <a:srgbClr val="073E87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- The Oxfam scandal is just the latest in a long line of scandals to dog the sector</a:t>
            </a:r>
            <a:br>
              <a:rPr lang="en-GB" sz="2800" dirty="0">
                <a:solidFill>
                  <a:srgbClr val="073E87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lang="en-GB" sz="2800" dirty="0">
                <a:solidFill>
                  <a:srgbClr val="073E87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lang="en-GB" sz="1400" b="1" dirty="0">
                <a:solidFill>
                  <a:srgbClr val="272727"/>
                </a:solidFill>
                <a:latin typeface="Arial"/>
                <a:ea typeface="+mj-ea"/>
              </a:rPr>
            </a:br>
            <a:br>
              <a:rPr lang="en-GB" sz="1400" b="1" dirty="0">
                <a:solidFill>
                  <a:srgbClr val="272727"/>
                </a:solidFill>
                <a:latin typeface="Arial"/>
                <a:ea typeface="+mj-ea"/>
              </a:rPr>
            </a:br>
            <a:r>
              <a:rPr lang="en-GB" sz="1400" b="1" dirty="0">
                <a:solidFill>
                  <a:srgbClr val="272727"/>
                </a:solidFill>
                <a:latin typeface="Arial"/>
                <a:ea typeface="+mj-ea"/>
              </a:rPr>
              <a:t>	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D0CE9-D9F2-4538-BC98-832361452E18}"/>
              </a:ext>
            </a:extLst>
          </p:cNvPr>
          <p:cNvSpPr txBox="1"/>
          <p:nvPr/>
        </p:nvSpPr>
        <p:spPr>
          <a:xfrm>
            <a:off x="830317" y="2584269"/>
            <a:ext cx="10769600" cy="26274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Oxfam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 – 7,000 donors lost almost overnight following allegations of sexual abuse in Haiti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Kids Company 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– went into liquidation following allegations of misuse of company funds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RSPCA and British Heart Foundation 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– Wealth screening donors – fined by the Information Commissioner and adverse media coverage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National Childbirth Trust 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– Inquest proceedings and charitable governance issues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br>
              <a:rPr lang="en-GB" sz="1400" dirty="0">
                <a:solidFill>
                  <a:srgbClr val="272727"/>
                </a:solidFill>
                <a:latin typeface="Arial"/>
              </a:rPr>
            </a:br>
            <a:r>
              <a:rPr lang="en-GB" sz="1400" dirty="0">
                <a:solidFill>
                  <a:srgbClr val="272727"/>
                </a:solidFill>
                <a:latin typeface="Arial"/>
              </a:rPr>
              <a:t>	</a:t>
            </a:r>
            <a:r>
              <a:rPr lang="en-GB" sz="1400" b="1" dirty="0">
                <a:solidFill>
                  <a:srgbClr val="272727"/>
                </a:solidFill>
                <a:latin typeface="Arial"/>
              </a:rPr>
              <a:t>- All represented the interface between complex legal issues and communications.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78940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giWest_Template_WideScreen_v2_4-18-13">
  <a:themeElements>
    <a:clrScheme name="Custom 3">
      <a:dk1>
        <a:srgbClr val="3F3F3F"/>
      </a:dk1>
      <a:lt1>
        <a:srgbClr val="FFFFFF"/>
      </a:lt1>
      <a:dk2>
        <a:srgbClr val="48166C"/>
      </a:dk2>
      <a:lt2>
        <a:srgbClr val="FA9F37"/>
      </a:lt2>
      <a:accent1>
        <a:srgbClr val="00408E"/>
      </a:accent1>
      <a:accent2>
        <a:srgbClr val="0083CA"/>
      </a:accent2>
      <a:accent3>
        <a:srgbClr val="005AAA"/>
      </a:accent3>
      <a:accent4>
        <a:srgbClr val="2DA349"/>
      </a:accent4>
      <a:accent5>
        <a:srgbClr val="FA2D88"/>
      </a:accent5>
      <a:accent6>
        <a:srgbClr val="E64C29"/>
      </a:accent6>
      <a:hlink>
        <a:srgbClr val="0083CA"/>
      </a:hlink>
      <a:folHlink>
        <a:srgbClr val="7F7F7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>
          <a:defRPr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mpd="sng">
          <a:solidFill>
            <a:schemeClr val="accent4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>
            <a:latin typeface="Century Gothic"/>
            <a:cs typeface="Century Gothic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Edelman Theme 2013">
  <a:themeElements>
    <a:clrScheme name="Custom 100">
      <a:dk1>
        <a:srgbClr val="272727"/>
      </a:dk1>
      <a:lt1>
        <a:sysClr val="window" lastClr="FFFFFF"/>
      </a:lt1>
      <a:dk2>
        <a:srgbClr val="073E87"/>
      </a:dk2>
      <a:lt2>
        <a:srgbClr val="ACA7AF"/>
      </a:lt2>
      <a:accent1>
        <a:srgbClr val="2EB6FF"/>
      </a:accent1>
      <a:accent2>
        <a:srgbClr val="0D84D0"/>
      </a:accent2>
      <a:accent3>
        <a:srgbClr val="06A592"/>
      </a:accent3>
      <a:accent4>
        <a:srgbClr val="59AC0D"/>
      </a:accent4>
      <a:accent5>
        <a:srgbClr val="FF8000"/>
      </a:accent5>
      <a:accent6>
        <a:srgbClr val="4C4C4C"/>
      </a:accent6>
      <a:hlink>
        <a:srgbClr val="4C4C4C"/>
      </a:hlink>
      <a:folHlink>
        <a:srgbClr val="4C4C4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718</Words>
  <Application>Microsoft Macintosh PowerPoint</Application>
  <PresentationFormat>Widescreen</PresentationFormat>
  <Paragraphs>110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微軟正黑體</vt:lpstr>
      <vt:lpstr>ＭＳ Ｐゴシック</vt:lpstr>
      <vt:lpstr>黑体</vt:lpstr>
      <vt:lpstr>Arabic Typesetting</vt:lpstr>
      <vt:lpstr>Arial</vt:lpstr>
      <vt:lpstr>Arial Narrow</vt:lpstr>
      <vt:lpstr>Calibri</vt:lpstr>
      <vt:lpstr>Calibri Light</vt:lpstr>
      <vt:lpstr>Century Gothic</vt:lpstr>
      <vt:lpstr>Courier New</vt:lpstr>
      <vt:lpstr>Franklin Gothic Book</vt:lpstr>
      <vt:lpstr>GE Inspira Medium</vt:lpstr>
      <vt:lpstr>GE Inspira Pitch</vt:lpstr>
      <vt:lpstr>Georgia</vt:lpstr>
      <vt:lpstr>Helvetica</vt:lpstr>
      <vt:lpstr>Wingdings</vt:lpstr>
      <vt:lpstr>Office Theme</vt:lpstr>
      <vt:lpstr>DigiWest_Template_WideScreen_v2_4-18-13</vt:lpstr>
      <vt:lpstr>Edelman Theme 2013</vt:lpstr>
      <vt:lpstr>PowerPoint Presentation</vt:lpstr>
      <vt:lpstr>PowerPoint Presentation</vt:lpstr>
      <vt:lpstr>The digital age </vt:lpstr>
      <vt:lpstr>PowerPoint Presentation</vt:lpstr>
      <vt:lpstr>Crisis Management: Two Perspectives</vt:lpstr>
      <vt:lpstr>Is this a Crisis?</vt:lpstr>
      <vt:lpstr>Preparation mindset &amp; orientation</vt:lpstr>
      <vt:lpstr>Legal and Regulatory Landscape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ten golden rules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Anderson, Jaclyn</dc:creator>
  <cp:keywords/>
  <dc:description/>
  <cp:lastModifiedBy>Microsoft Office User</cp:lastModifiedBy>
  <cp:revision>97</cp:revision>
  <cp:lastPrinted>2018-12-06T16:06:36Z</cp:lastPrinted>
  <dcterms:created xsi:type="dcterms:W3CDTF">2015-04-23T23:38:06Z</dcterms:created>
  <dcterms:modified xsi:type="dcterms:W3CDTF">2018-12-06T16:07:45Z</dcterms:modified>
  <cp:category/>
</cp:coreProperties>
</file>